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League Spartan" pitchFamily="2" charset="77"/>
      <p:regular r:id="rId17"/>
      <p:bold r:id="rId18"/>
    </p:embeddedFont>
    <p:embeddedFont>
      <p:font typeface="Poppins" pitchFamily="2" charset="77"/>
      <p:regular r:id="rId19"/>
      <p:bold r:id="rId20"/>
    </p:embeddedFont>
    <p:embeddedFont>
      <p:font typeface="Poppins Bold" pitchFamily="2" charset="77"/>
      <p:regular r:id="rId21"/>
      <p:bold r:id="rId22"/>
    </p:embeddedFont>
    <p:embeddedFont>
      <p:font typeface="TAN Tangkiwood" pitchFamily="2" charset="77"/>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10" autoAdjust="0"/>
  </p:normalViewPr>
  <p:slideViewPr>
    <p:cSldViewPr>
      <p:cViewPr varScale="1">
        <p:scale>
          <a:sx n="77" d="100"/>
          <a:sy n="77" d="100"/>
        </p:scale>
        <p:origin x="440" y="-6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6/23/25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6/23/25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6/23/25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6/23/25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svg"/><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6.svg"/><Relationship Id="rId10" Type="http://schemas.openxmlformats.org/officeDocument/2006/relationships/image" Target="../media/image18.png"/><Relationship Id="rId4" Type="http://schemas.openxmlformats.org/officeDocument/2006/relationships/image" Target="../media/image5.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2.svg"/><Relationship Id="rId12"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7.png"/><Relationship Id="rId5" Type="http://schemas.openxmlformats.org/officeDocument/2006/relationships/image" Target="../media/image6.sv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2.svg"/><Relationship Id="rId12"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7.png"/><Relationship Id="rId5" Type="http://schemas.openxmlformats.org/officeDocument/2006/relationships/image" Target="../media/image6.sv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2.svg"/><Relationship Id="rId12"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7.png"/><Relationship Id="rId5" Type="http://schemas.openxmlformats.org/officeDocument/2006/relationships/image" Target="../media/image6.sv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svg"/><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6.svg"/><Relationship Id="rId10" Type="http://schemas.openxmlformats.org/officeDocument/2006/relationships/image" Target="../media/image2.svg"/><Relationship Id="rId4" Type="http://schemas.openxmlformats.org/officeDocument/2006/relationships/image" Target="../media/image5.png"/><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2.svg"/><Relationship Id="rId12"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7.png"/><Relationship Id="rId5" Type="http://schemas.openxmlformats.org/officeDocument/2006/relationships/image" Target="../media/image6.sv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2.svg"/><Relationship Id="rId12"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7.png"/><Relationship Id="rId5" Type="http://schemas.openxmlformats.org/officeDocument/2006/relationships/image" Target="../media/image6.sv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2.svg"/><Relationship Id="rId12"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7.png"/><Relationship Id="rId5" Type="http://schemas.openxmlformats.org/officeDocument/2006/relationships/image" Target="../media/image6.sv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2.svg"/><Relationship Id="rId12"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7.png"/><Relationship Id="rId5" Type="http://schemas.openxmlformats.org/officeDocument/2006/relationships/image" Target="../media/image6.sv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0.svg"/><Relationship Id="rId7" Type="http://schemas.openxmlformats.org/officeDocument/2006/relationships/image" Target="../media/image15.png"/><Relationship Id="rId12"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1.png"/><Relationship Id="rId5" Type="http://schemas.openxmlformats.org/officeDocument/2006/relationships/image" Target="../media/image22.svg"/><Relationship Id="rId10" Type="http://schemas.openxmlformats.org/officeDocument/2006/relationships/image" Target="../media/image2.svg"/><Relationship Id="rId4" Type="http://schemas.openxmlformats.org/officeDocument/2006/relationships/image" Target="../media/image21.png"/><Relationship Id="rId9"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0.svg"/><Relationship Id="rId7" Type="http://schemas.openxmlformats.org/officeDocument/2006/relationships/image" Target="../media/image15.png"/><Relationship Id="rId12"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1.png"/><Relationship Id="rId5" Type="http://schemas.openxmlformats.org/officeDocument/2006/relationships/image" Target="../media/image22.svg"/><Relationship Id="rId10" Type="http://schemas.openxmlformats.org/officeDocument/2006/relationships/image" Target="../media/image2.svg"/><Relationship Id="rId4" Type="http://schemas.openxmlformats.org/officeDocument/2006/relationships/image" Target="../media/image21.png"/><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6.png"/><Relationship Id="rId3" Type="http://schemas.openxmlformats.org/officeDocument/2006/relationships/image" Target="../media/image20.svg"/><Relationship Id="rId7" Type="http://schemas.openxmlformats.org/officeDocument/2006/relationships/image" Target="../media/image15.png"/><Relationship Id="rId12" Type="http://schemas.openxmlformats.org/officeDocument/2006/relationships/image" Target="../media/image25.png"/><Relationship Id="rId2" Type="http://schemas.openxmlformats.org/officeDocument/2006/relationships/image" Target="../media/image19.png"/><Relationship Id="rId16"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1.png"/><Relationship Id="rId5" Type="http://schemas.openxmlformats.org/officeDocument/2006/relationships/image" Target="../media/image22.svg"/><Relationship Id="rId15" Type="http://schemas.openxmlformats.org/officeDocument/2006/relationships/image" Target="../media/image28.svg"/><Relationship Id="rId10" Type="http://schemas.openxmlformats.org/officeDocument/2006/relationships/image" Target="../media/image2.svg"/><Relationship Id="rId4" Type="http://schemas.openxmlformats.org/officeDocument/2006/relationships/image" Target="../media/image21.png"/><Relationship Id="rId9" Type="http://schemas.openxmlformats.org/officeDocument/2006/relationships/image" Target="../media/image1.png"/><Relationship Id="rId14"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1.png"/><Relationship Id="rId3" Type="http://schemas.openxmlformats.org/officeDocument/2006/relationships/image" Target="../media/image20.svg"/><Relationship Id="rId7" Type="http://schemas.openxmlformats.org/officeDocument/2006/relationships/image" Target="../media/image15.png"/><Relationship Id="rId12" Type="http://schemas.openxmlformats.org/officeDocument/2006/relationships/image" Target="../media/image30.png"/><Relationship Id="rId2" Type="http://schemas.openxmlformats.org/officeDocument/2006/relationships/image" Target="../media/image19.png"/><Relationship Id="rId16"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1.png"/><Relationship Id="rId5" Type="http://schemas.openxmlformats.org/officeDocument/2006/relationships/image" Target="../media/image22.svg"/><Relationship Id="rId15" Type="http://schemas.openxmlformats.org/officeDocument/2006/relationships/image" Target="../media/image28.svg"/><Relationship Id="rId10" Type="http://schemas.openxmlformats.org/officeDocument/2006/relationships/image" Target="../media/image2.svg"/><Relationship Id="rId4" Type="http://schemas.openxmlformats.org/officeDocument/2006/relationships/image" Target="../media/image21.png"/><Relationship Id="rId9" Type="http://schemas.openxmlformats.org/officeDocument/2006/relationships/image" Target="../media/image1.png"/><Relationship Id="rId14"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35.svg"/><Relationship Id="rId3" Type="http://schemas.openxmlformats.org/officeDocument/2006/relationships/image" Target="../media/image2.svg"/><Relationship Id="rId7" Type="http://schemas.openxmlformats.org/officeDocument/2006/relationships/image" Target="../media/image8.svg"/><Relationship Id="rId12"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33.png"/><Relationship Id="rId5" Type="http://schemas.openxmlformats.org/officeDocument/2006/relationships/image" Target="../media/image10.sv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1546157">
            <a:off x="13025264" y="-1793124"/>
            <a:ext cx="7615583" cy="3586247"/>
          </a:xfrm>
          <a:custGeom>
            <a:avLst/>
            <a:gdLst/>
            <a:ahLst/>
            <a:cxnLst/>
            <a:rect l="l" t="t" r="r" b="b"/>
            <a:pathLst>
              <a:path w="7615583" h="3586247">
                <a:moveTo>
                  <a:pt x="0" y="0"/>
                </a:moveTo>
                <a:lnTo>
                  <a:pt x="7615583" y="0"/>
                </a:lnTo>
                <a:lnTo>
                  <a:pt x="7615583" y="3586248"/>
                </a:lnTo>
                <a:lnTo>
                  <a:pt x="0" y="35862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557712" y="-596712"/>
            <a:ext cx="10002172" cy="1000217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DFA430">
                    <a:alpha val="100000"/>
                  </a:srgbClr>
                </a:gs>
                <a:gs pos="100000">
                  <a:srgbClr val="FA5515">
                    <a:alpha val="100000"/>
                  </a:srgbClr>
                </a:gs>
              </a:gsLst>
              <a:lin ang="5400000"/>
            </a:gradFill>
            <a:ln cap="sq">
              <a:noFill/>
              <a:prstDash val="solid"/>
              <a:miter/>
            </a:ln>
          </p:spPr>
          <p:txBody>
            <a:bodyPr/>
            <a:lstStyle/>
            <a:p>
              <a:endParaRPr lang="en-US"/>
            </a:p>
          </p:txBody>
        </p:sp>
        <p:sp>
          <p:nvSpPr>
            <p:cNvPr id="5" name="TextBox 5"/>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sp>
        <p:nvSpPr>
          <p:cNvPr id="6" name="Freeform 6"/>
          <p:cNvSpPr/>
          <p:nvPr/>
        </p:nvSpPr>
        <p:spPr>
          <a:xfrm rot="-65287">
            <a:off x="-1305069" y="-1893474"/>
            <a:ext cx="8221397" cy="11714426"/>
          </a:xfrm>
          <a:custGeom>
            <a:avLst/>
            <a:gdLst/>
            <a:ahLst/>
            <a:cxnLst/>
            <a:rect l="l" t="t" r="r" b="b"/>
            <a:pathLst>
              <a:path w="8221397" h="11714426">
                <a:moveTo>
                  <a:pt x="0" y="0"/>
                </a:moveTo>
                <a:lnTo>
                  <a:pt x="8221397" y="0"/>
                </a:lnTo>
                <a:lnTo>
                  <a:pt x="8221397" y="11714426"/>
                </a:lnTo>
                <a:lnTo>
                  <a:pt x="0" y="117144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6685548" y="9405460"/>
            <a:ext cx="682539" cy="68253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9" name="TextBox 9"/>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grpSp>
        <p:nvGrpSpPr>
          <p:cNvPr id="10" name="Group 10"/>
          <p:cNvGrpSpPr/>
          <p:nvPr/>
        </p:nvGrpSpPr>
        <p:grpSpPr>
          <a:xfrm rot="-1393235">
            <a:off x="17195506" y="1787904"/>
            <a:ext cx="682539" cy="68253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12" name="TextBox 12"/>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grpSp>
        <p:nvGrpSpPr>
          <p:cNvPr id="13" name="Group 13"/>
          <p:cNvGrpSpPr/>
          <p:nvPr/>
        </p:nvGrpSpPr>
        <p:grpSpPr>
          <a:xfrm rot="-1393235">
            <a:off x="13047783" y="318504"/>
            <a:ext cx="571877" cy="571877"/>
            <a:chOff x="0" y="0"/>
            <a:chExt cx="812800" cy="812800"/>
          </a:xfrm>
        </p:grpSpPr>
        <p:sp>
          <p:nvSpPr>
            <p:cNvPr id="14" name="Freeform 14"/>
            <p:cNvSpPr/>
            <p:nvPr/>
          </p:nvSpPr>
          <p:spPr>
            <a:xfrm>
              <a:off x="25715" y="25715"/>
              <a:ext cx="761370" cy="761370"/>
            </a:xfrm>
            <a:custGeom>
              <a:avLst/>
              <a:gdLst/>
              <a:ahLst/>
              <a:cxnLst/>
              <a:rect l="l" t="t" r="r" b="b"/>
              <a:pathLst>
                <a:path w="761370" h="761370">
                  <a:moveTo>
                    <a:pt x="438121" y="31721"/>
                  </a:moveTo>
                  <a:lnTo>
                    <a:pt x="729649" y="323249"/>
                  </a:lnTo>
                  <a:cubicBezTo>
                    <a:pt x="761370" y="354970"/>
                    <a:pt x="761370" y="406400"/>
                    <a:pt x="729649" y="438121"/>
                  </a:cubicBezTo>
                  <a:lnTo>
                    <a:pt x="438121" y="729649"/>
                  </a:lnTo>
                  <a:cubicBezTo>
                    <a:pt x="406400" y="761370"/>
                    <a:pt x="354970" y="761370"/>
                    <a:pt x="323249" y="729649"/>
                  </a:cubicBezTo>
                  <a:lnTo>
                    <a:pt x="31721" y="438121"/>
                  </a:lnTo>
                  <a:cubicBezTo>
                    <a:pt x="0" y="406400"/>
                    <a:pt x="0" y="354970"/>
                    <a:pt x="31721" y="323249"/>
                  </a:cubicBezTo>
                  <a:lnTo>
                    <a:pt x="323249" y="31721"/>
                  </a:lnTo>
                  <a:cubicBezTo>
                    <a:pt x="354970" y="0"/>
                    <a:pt x="406400" y="0"/>
                    <a:pt x="438121" y="31721"/>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15" name="TextBox 15"/>
            <p:cNvSpPr txBox="1"/>
            <p:nvPr/>
          </p:nvSpPr>
          <p:spPr>
            <a:xfrm>
              <a:off x="139700" y="63500"/>
              <a:ext cx="533400" cy="609600"/>
            </a:xfrm>
            <a:prstGeom prst="rect">
              <a:avLst/>
            </a:prstGeom>
          </p:spPr>
          <p:txBody>
            <a:bodyPr lIns="50800" tIns="50800" rIns="50800" bIns="50800" rtlCol="0" anchor="ctr"/>
            <a:lstStyle/>
            <a:p>
              <a:pPr algn="ctr">
                <a:lnSpc>
                  <a:spcPts val="3500"/>
                </a:lnSpc>
              </a:pPr>
              <a:endParaRPr/>
            </a:p>
          </p:txBody>
        </p:sp>
      </p:grpSp>
      <p:sp>
        <p:nvSpPr>
          <p:cNvPr id="16" name="Freeform 16"/>
          <p:cNvSpPr/>
          <p:nvPr/>
        </p:nvSpPr>
        <p:spPr>
          <a:xfrm>
            <a:off x="14771675" y="8359952"/>
            <a:ext cx="5889790" cy="2773556"/>
          </a:xfrm>
          <a:custGeom>
            <a:avLst/>
            <a:gdLst/>
            <a:ahLst/>
            <a:cxnLst/>
            <a:rect l="l" t="t" r="r" b="b"/>
            <a:pathLst>
              <a:path w="5889790" h="2773556">
                <a:moveTo>
                  <a:pt x="0" y="0"/>
                </a:moveTo>
                <a:lnTo>
                  <a:pt x="5889790" y="0"/>
                </a:lnTo>
                <a:lnTo>
                  <a:pt x="5889790" y="2773555"/>
                </a:lnTo>
                <a:lnTo>
                  <a:pt x="0" y="277355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grpSp>
        <p:nvGrpSpPr>
          <p:cNvPr id="17" name="Group 17"/>
          <p:cNvGrpSpPr/>
          <p:nvPr/>
        </p:nvGrpSpPr>
        <p:grpSpPr>
          <a:xfrm rot="-1393235">
            <a:off x="4056189" y="7781807"/>
            <a:ext cx="557680" cy="487970"/>
            <a:chOff x="0" y="0"/>
            <a:chExt cx="812800" cy="711200"/>
          </a:xfrm>
        </p:grpSpPr>
        <p:sp>
          <p:nvSpPr>
            <p:cNvPr id="18" name="Freeform 18"/>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19" name="TextBox 19"/>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sp>
        <p:nvSpPr>
          <p:cNvPr id="20" name="Freeform 20"/>
          <p:cNvSpPr/>
          <p:nvPr/>
        </p:nvSpPr>
        <p:spPr>
          <a:xfrm rot="369753">
            <a:off x="7660322" y="761296"/>
            <a:ext cx="632263" cy="1028070"/>
          </a:xfrm>
          <a:custGeom>
            <a:avLst/>
            <a:gdLst/>
            <a:ahLst/>
            <a:cxnLst/>
            <a:rect l="l" t="t" r="r" b="b"/>
            <a:pathLst>
              <a:path w="632263" h="1028070">
                <a:moveTo>
                  <a:pt x="0" y="0"/>
                </a:moveTo>
                <a:lnTo>
                  <a:pt x="632264" y="0"/>
                </a:lnTo>
                <a:lnTo>
                  <a:pt x="632264" y="1028070"/>
                </a:lnTo>
                <a:lnTo>
                  <a:pt x="0" y="10280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21" name="Group 21"/>
          <p:cNvGrpSpPr/>
          <p:nvPr/>
        </p:nvGrpSpPr>
        <p:grpSpPr>
          <a:xfrm rot="-183976">
            <a:off x="7296364" y="8478936"/>
            <a:ext cx="557680" cy="487970"/>
            <a:chOff x="0" y="0"/>
            <a:chExt cx="812800" cy="711200"/>
          </a:xfrm>
        </p:grpSpPr>
        <p:sp>
          <p:nvSpPr>
            <p:cNvPr id="22" name="Freeform 22"/>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23" name="TextBox 23"/>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grpSp>
        <p:nvGrpSpPr>
          <p:cNvPr id="24" name="Group 24"/>
          <p:cNvGrpSpPr/>
          <p:nvPr/>
        </p:nvGrpSpPr>
        <p:grpSpPr>
          <a:xfrm rot="-1393235">
            <a:off x="1381186" y="5778006"/>
            <a:ext cx="557680" cy="487970"/>
            <a:chOff x="0" y="0"/>
            <a:chExt cx="812800" cy="711200"/>
          </a:xfrm>
        </p:grpSpPr>
        <p:sp>
          <p:nvSpPr>
            <p:cNvPr id="25" name="Freeform 25"/>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26" name="TextBox 26"/>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grpSp>
        <p:nvGrpSpPr>
          <p:cNvPr id="27" name="Group 27"/>
          <p:cNvGrpSpPr/>
          <p:nvPr/>
        </p:nvGrpSpPr>
        <p:grpSpPr>
          <a:xfrm rot="-1034542">
            <a:off x="15135990" y="619008"/>
            <a:ext cx="557680" cy="487970"/>
            <a:chOff x="0" y="0"/>
            <a:chExt cx="812800" cy="711200"/>
          </a:xfrm>
        </p:grpSpPr>
        <p:sp>
          <p:nvSpPr>
            <p:cNvPr id="28" name="Freeform 28"/>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29" name="TextBox 29"/>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sp>
        <p:nvSpPr>
          <p:cNvPr id="30" name="Freeform 30"/>
          <p:cNvSpPr/>
          <p:nvPr/>
        </p:nvSpPr>
        <p:spPr>
          <a:xfrm rot="3471702">
            <a:off x="-1327175" y="5838404"/>
            <a:ext cx="7895134" cy="6273043"/>
          </a:xfrm>
          <a:custGeom>
            <a:avLst/>
            <a:gdLst/>
            <a:ahLst/>
            <a:cxnLst/>
            <a:rect l="l" t="t" r="r" b="b"/>
            <a:pathLst>
              <a:path w="7895134" h="6273043">
                <a:moveTo>
                  <a:pt x="0" y="0"/>
                </a:moveTo>
                <a:lnTo>
                  <a:pt x="7895134" y="0"/>
                </a:lnTo>
                <a:lnTo>
                  <a:pt x="7895134" y="6273043"/>
                </a:lnTo>
                <a:lnTo>
                  <a:pt x="0" y="627304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31" name="Group 31"/>
          <p:cNvGrpSpPr/>
          <p:nvPr/>
        </p:nvGrpSpPr>
        <p:grpSpPr>
          <a:xfrm rot="-183976">
            <a:off x="4347681" y="5158066"/>
            <a:ext cx="557680" cy="487970"/>
            <a:chOff x="0" y="0"/>
            <a:chExt cx="812800" cy="711200"/>
          </a:xfrm>
        </p:grpSpPr>
        <p:sp>
          <p:nvSpPr>
            <p:cNvPr id="32" name="Freeform 32"/>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33" name="TextBox 33"/>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grpSp>
        <p:nvGrpSpPr>
          <p:cNvPr id="34" name="Group 34"/>
          <p:cNvGrpSpPr/>
          <p:nvPr/>
        </p:nvGrpSpPr>
        <p:grpSpPr>
          <a:xfrm rot="-183976">
            <a:off x="458368" y="3736401"/>
            <a:ext cx="557680" cy="487970"/>
            <a:chOff x="0" y="0"/>
            <a:chExt cx="812800" cy="711200"/>
          </a:xfrm>
        </p:grpSpPr>
        <p:sp>
          <p:nvSpPr>
            <p:cNvPr id="35" name="Freeform 35"/>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36" name="TextBox 36"/>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grpSp>
        <p:nvGrpSpPr>
          <p:cNvPr id="37" name="Group 37"/>
          <p:cNvGrpSpPr/>
          <p:nvPr/>
        </p:nvGrpSpPr>
        <p:grpSpPr>
          <a:xfrm>
            <a:off x="1329936" y="2928963"/>
            <a:ext cx="682539" cy="682539"/>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39" name="TextBox 39"/>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sp>
        <p:nvSpPr>
          <p:cNvPr id="40" name="Freeform 40"/>
          <p:cNvSpPr/>
          <p:nvPr/>
        </p:nvSpPr>
        <p:spPr>
          <a:xfrm>
            <a:off x="5388762" y="8230230"/>
            <a:ext cx="632263" cy="1028070"/>
          </a:xfrm>
          <a:custGeom>
            <a:avLst/>
            <a:gdLst/>
            <a:ahLst/>
            <a:cxnLst/>
            <a:rect l="l" t="t" r="r" b="b"/>
            <a:pathLst>
              <a:path w="632263" h="1028070">
                <a:moveTo>
                  <a:pt x="0" y="0"/>
                </a:moveTo>
                <a:lnTo>
                  <a:pt x="632264" y="0"/>
                </a:lnTo>
                <a:lnTo>
                  <a:pt x="632264" y="1028070"/>
                </a:lnTo>
                <a:lnTo>
                  <a:pt x="0" y="10280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1" name="Freeform 41"/>
          <p:cNvSpPr/>
          <p:nvPr/>
        </p:nvSpPr>
        <p:spPr>
          <a:xfrm>
            <a:off x="737208" y="2984301"/>
            <a:ext cx="2276403" cy="979438"/>
          </a:xfrm>
          <a:custGeom>
            <a:avLst/>
            <a:gdLst/>
            <a:ahLst/>
            <a:cxnLst/>
            <a:rect l="l" t="t" r="r" b="b"/>
            <a:pathLst>
              <a:path w="2276403" h="979438">
                <a:moveTo>
                  <a:pt x="0" y="0"/>
                </a:moveTo>
                <a:lnTo>
                  <a:pt x="2276404" y="0"/>
                </a:lnTo>
                <a:lnTo>
                  <a:pt x="2276404" y="979438"/>
                </a:lnTo>
                <a:lnTo>
                  <a:pt x="0" y="979438"/>
                </a:lnTo>
                <a:lnTo>
                  <a:pt x="0" y="0"/>
                </a:lnTo>
                <a:close/>
              </a:path>
            </a:pathLst>
          </a:custGeom>
          <a:blipFill>
            <a:blip r:embed="rId12"/>
            <a:stretch>
              <a:fillRect t="-66209" b="-66209"/>
            </a:stretch>
          </a:blipFill>
        </p:spPr>
        <p:txBody>
          <a:bodyPr/>
          <a:lstStyle/>
          <a:p>
            <a:endParaRPr lang="en-US"/>
          </a:p>
        </p:txBody>
      </p:sp>
      <p:grpSp>
        <p:nvGrpSpPr>
          <p:cNvPr id="42" name="Group 42"/>
          <p:cNvGrpSpPr/>
          <p:nvPr/>
        </p:nvGrpSpPr>
        <p:grpSpPr>
          <a:xfrm rot="-183976">
            <a:off x="1442143" y="5778006"/>
            <a:ext cx="557680" cy="487970"/>
            <a:chOff x="0" y="0"/>
            <a:chExt cx="812800" cy="711200"/>
          </a:xfrm>
        </p:grpSpPr>
        <p:sp>
          <p:nvSpPr>
            <p:cNvPr id="43" name="Freeform 43"/>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44" name="TextBox 44"/>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sp>
        <p:nvSpPr>
          <p:cNvPr id="45" name="Freeform 45"/>
          <p:cNvSpPr/>
          <p:nvPr/>
        </p:nvSpPr>
        <p:spPr>
          <a:xfrm>
            <a:off x="874274" y="5660602"/>
            <a:ext cx="1138202" cy="489719"/>
          </a:xfrm>
          <a:custGeom>
            <a:avLst/>
            <a:gdLst/>
            <a:ahLst/>
            <a:cxnLst/>
            <a:rect l="l" t="t" r="r" b="b"/>
            <a:pathLst>
              <a:path w="1138202" h="489719">
                <a:moveTo>
                  <a:pt x="0" y="0"/>
                </a:moveTo>
                <a:lnTo>
                  <a:pt x="1138201" y="0"/>
                </a:lnTo>
                <a:lnTo>
                  <a:pt x="1138201" y="489719"/>
                </a:lnTo>
                <a:lnTo>
                  <a:pt x="0" y="489719"/>
                </a:lnTo>
                <a:lnTo>
                  <a:pt x="0" y="0"/>
                </a:lnTo>
                <a:close/>
              </a:path>
            </a:pathLst>
          </a:custGeom>
          <a:blipFill>
            <a:blip r:embed="rId12"/>
            <a:stretch>
              <a:fillRect t="-66209" b="-66209"/>
            </a:stretch>
          </a:blipFill>
        </p:spPr>
        <p:txBody>
          <a:bodyPr/>
          <a:lstStyle/>
          <a:p>
            <a:endParaRPr lang="en-US"/>
          </a:p>
        </p:txBody>
      </p:sp>
      <p:sp>
        <p:nvSpPr>
          <p:cNvPr id="46" name="TextBox 46"/>
          <p:cNvSpPr txBox="1"/>
          <p:nvPr/>
        </p:nvSpPr>
        <p:spPr>
          <a:xfrm>
            <a:off x="6857468" y="2393112"/>
            <a:ext cx="9975588" cy="2770223"/>
          </a:xfrm>
          <a:prstGeom prst="rect">
            <a:avLst/>
          </a:prstGeom>
        </p:spPr>
        <p:txBody>
          <a:bodyPr lIns="0" tIns="0" rIns="0" bIns="0" rtlCol="0" anchor="t">
            <a:spAutoFit/>
          </a:bodyPr>
          <a:lstStyle/>
          <a:p>
            <a:pPr algn="ctr">
              <a:lnSpc>
                <a:spcPts val="19601"/>
              </a:lnSpc>
            </a:pPr>
            <a:r>
              <a:rPr lang="en-US" sz="14001">
                <a:solidFill>
                  <a:srgbClr val="F4570B"/>
                </a:solidFill>
                <a:latin typeface="TAN Tangkiwood"/>
                <a:ea typeface="TAN Tangkiwood"/>
                <a:cs typeface="TAN Tangkiwood"/>
                <a:sym typeface="TAN Tangkiwood"/>
              </a:rPr>
              <a:t>TECHNOVOLT</a:t>
            </a:r>
          </a:p>
        </p:txBody>
      </p:sp>
      <p:sp>
        <p:nvSpPr>
          <p:cNvPr id="47" name="TextBox 47"/>
          <p:cNvSpPr txBox="1"/>
          <p:nvPr/>
        </p:nvSpPr>
        <p:spPr>
          <a:xfrm>
            <a:off x="7089819" y="5230010"/>
            <a:ext cx="9510886" cy="2795782"/>
          </a:xfrm>
          <a:prstGeom prst="rect">
            <a:avLst/>
          </a:prstGeom>
        </p:spPr>
        <p:txBody>
          <a:bodyPr lIns="0" tIns="0" rIns="0" bIns="0" rtlCol="0" anchor="t">
            <a:spAutoFit/>
          </a:bodyPr>
          <a:lstStyle/>
          <a:p>
            <a:pPr algn="ctr">
              <a:lnSpc>
                <a:spcPts val="7022"/>
              </a:lnSpc>
            </a:pPr>
            <a:r>
              <a:rPr lang="en-US" sz="5016">
                <a:solidFill>
                  <a:srgbClr val="F4570B"/>
                </a:solidFill>
                <a:latin typeface="TAN Tangkiwood"/>
                <a:ea typeface="TAN Tangkiwood"/>
                <a:cs typeface="TAN Tangkiwood"/>
                <a:sym typeface="TAN Tangkiwood"/>
              </a:rPr>
              <a:t>KEMENTERIAN INOVASI DAN TEKNOLOGI KABINET RESTORASI KESATRIA</a:t>
            </a:r>
          </a:p>
          <a:p>
            <a:pPr algn="ctr">
              <a:lnSpc>
                <a:spcPts val="7022"/>
              </a:lnSpc>
            </a:pPr>
            <a:r>
              <a:rPr lang="en-US" sz="5016">
                <a:solidFill>
                  <a:srgbClr val="F4570B"/>
                </a:solidFill>
                <a:latin typeface="TAN Tangkiwood"/>
                <a:ea typeface="TAN Tangkiwood"/>
                <a:cs typeface="TAN Tangkiwood"/>
                <a:sym typeface="TAN Tangkiwood"/>
              </a:rPr>
              <a:t>BEM KBM ITPLN 2024/2025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12498367" y="-2142519"/>
            <a:ext cx="5436411" cy="5436411"/>
            <a:chOff x="0" y="0"/>
            <a:chExt cx="812800" cy="812800"/>
          </a:xfrm>
        </p:grpSpPr>
        <p:sp>
          <p:nvSpPr>
            <p:cNvPr id="3" name="Freeform 3"/>
            <p:cNvSpPr/>
            <p:nvPr/>
          </p:nvSpPr>
          <p:spPr>
            <a:xfrm>
              <a:off x="34213" y="34213"/>
              <a:ext cx="744374" cy="744374"/>
            </a:xfrm>
            <a:custGeom>
              <a:avLst/>
              <a:gdLst/>
              <a:ahLst/>
              <a:cxnLst/>
              <a:rect l="l" t="t" r="r" b="b"/>
              <a:pathLst>
                <a:path w="744374" h="744374">
                  <a:moveTo>
                    <a:pt x="430592" y="24192"/>
                  </a:moveTo>
                  <a:lnTo>
                    <a:pt x="720182" y="313782"/>
                  </a:lnTo>
                  <a:cubicBezTo>
                    <a:pt x="735672" y="329272"/>
                    <a:pt x="744374" y="350281"/>
                    <a:pt x="744374" y="372187"/>
                  </a:cubicBezTo>
                  <a:cubicBezTo>
                    <a:pt x="744374" y="394093"/>
                    <a:pt x="735672" y="415102"/>
                    <a:pt x="720182" y="430592"/>
                  </a:cubicBezTo>
                  <a:lnTo>
                    <a:pt x="430592" y="720182"/>
                  </a:lnTo>
                  <a:cubicBezTo>
                    <a:pt x="415102" y="735672"/>
                    <a:pt x="394093" y="744374"/>
                    <a:pt x="372187" y="744374"/>
                  </a:cubicBezTo>
                  <a:cubicBezTo>
                    <a:pt x="350281" y="744374"/>
                    <a:pt x="329272" y="735672"/>
                    <a:pt x="313782" y="720182"/>
                  </a:cubicBezTo>
                  <a:lnTo>
                    <a:pt x="24192" y="430592"/>
                  </a:lnTo>
                  <a:cubicBezTo>
                    <a:pt x="8702" y="415102"/>
                    <a:pt x="0" y="394093"/>
                    <a:pt x="0" y="372187"/>
                  </a:cubicBezTo>
                  <a:cubicBezTo>
                    <a:pt x="0" y="350281"/>
                    <a:pt x="8702" y="329272"/>
                    <a:pt x="24192" y="313782"/>
                  </a:cubicBezTo>
                  <a:lnTo>
                    <a:pt x="313782" y="24192"/>
                  </a:lnTo>
                  <a:cubicBezTo>
                    <a:pt x="329272" y="8702"/>
                    <a:pt x="350281" y="0"/>
                    <a:pt x="372187" y="0"/>
                  </a:cubicBezTo>
                  <a:cubicBezTo>
                    <a:pt x="394093" y="0"/>
                    <a:pt x="415102" y="8702"/>
                    <a:pt x="430592" y="24192"/>
                  </a:cubicBezTo>
                  <a:close/>
                </a:path>
              </a:pathLst>
            </a:custGeom>
            <a:gradFill rotWithShape="1">
              <a:gsLst>
                <a:gs pos="0">
                  <a:srgbClr val="E2C299">
                    <a:alpha val="100000"/>
                  </a:srgbClr>
                </a:gs>
                <a:gs pos="50000">
                  <a:srgbClr val="FB791A">
                    <a:alpha val="100000"/>
                  </a:srgbClr>
                </a:gs>
                <a:gs pos="100000">
                  <a:srgbClr val="E5C99B">
                    <a:alpha val="100000"/>
                  </a:srgbClr>
                </a:gs>
              </a:gsLst>
              <a:path path="circle">
                <a:fillToRect r="100000" b="100000"/>
              </a:path>
              <a:tileRect l="-100000" t="-100000"/>
            </a:gradFill>
          </p:spPr>
          <p:txBody>
            <a:bodyPr/>
            <a:lstStyle/>
            <a:p>
              <a:endParaRPr lang="en-US"/>
            </a:p>
          </p:txBody>
        </p:sp>
        <p:sp>
          <p:nvSpPr>
            <p:cNvPr id="4" name="TextBox 4"/>
            <p:cNvSpPr txBox="1"/>
            <p:nvPr/>
          </p:nvSpPr>
          <p:spPr>
            <a:xfrm>
              <a:off x="139700" y="63500"/>
              <a:ext cx="533400" cy="609600"/>
            </a:xfrm>
            <a:prstGeom prst="rect">
              <a:avLst/>
            </a:prstGeom>
          </p:spPr>
          <p:txBody>
            <a:bodyPr lIns="50800" tIns="50800" rIns="50800" bIns="50800" rtlCol="0" anchor="ctr"/>
            <a:lstStyle/>
            <a:p>
              <a:pPr algn="ctr">
                <a:lnSpc>
                  <a:spcPts val="3500"/>
                </a:lnSpc>
              </a:pPr>
              <a:endParaRPr/>
            </a:p>
          </p:txBody>
        </p:sp>
      </p:grpSp>
      <p:grpSp>
        <p:nvGrpSpPr>
          <p:cNvPr id="5" name="Group 5"/>
          <p:cNvGrpSpPr/>
          <p:nvPr/>
        </p:nvGrpSpPr>
        <p:grpSpPr>
          <a:xfrm>
            <a:off x="15569794" y="920987"/>
            <a:ext cx="5436411" cy="5436411"/>
            <a:chOff x="0" y="0"/>
            <a:chExt cx="812800" cy="812800"/>
          </a:xfrm>
        </p:grpSpPr>
        <p:sp>
          <p:nvSpPr>
            <p:cNvPr id="6" name="Freeform 6"/>
            <p:cNvSpPr/>
            <p:nvPr/>
          </p:nvSpPr>
          <p:spPr>
            <a:xfrm>
              <a:off x="34213" y="34213"/>
              <a:ext cx="744374" cy="744374"/>
            </a:xfrm>
            <a:custGeom>
              <a:avLst/>
              <a:gdLst/>
              <a:ahLst/>
              <a:cxnLst/>
              <a:rect l="l" t="t" r="r" b="b"/>
              <a:pathLst>
                <a:path w="744374" h="744374">
                  <a:moveTo>
                    <a:pt x="430592" y="24192"/>
                  </a:moveTo>
                  <a:lnTo>
                    <a:pt x="720182" y="313782"/>
                  </a:lnTo>
                  <a:cubicBezTo>
                    <a:pt x="735672" y="329272"/>
                    <a:pt x="744374" y="350281"/>
                    <a:pt x="744374" y="372187"/>
                  </a:cubicBezTo>
                  <a:cubicBezTo>
                    <a:pt x="744374" y="394093"/>
                    <a:pt x="735672" y="415102"/>
                    <a:pt x="720182" y="430592"/>
                  </a:cubicBezTo>
                  <a:lnTo>
                    <a:pt x="430592" y="720182"/>
                  </a:lnTo>
                  <a:cubicBezTo>
                    <a:pt x="415102" y="735672"/>
                    <a:pt x="394093" y="744374"/>
                    <a:pt x="372187" y="744374"/>
                  </a:cubicBezTo>
                  <a:cubicBezTo>
                    <a:pt x="350281" y="744374"/>
                    <a:pt x="329272" y="735672"/>
                    <a:pt x="313782" y="720182"/>
                  </a:cubicBezTo>
                  <a:lnTo>
                    <a:pt x="24192" y="430592"/>
                  </a:lnTo>
                  <a:cubicBezTo>
                    <a:pt x="8702" y="415102"/>
                    <a:pt x="0" y="394093"/>
                    <a:pt x="0" y="372187"/>
                  </a:cubicBezTo>
                  <a:cubicBezTo>
                    <a:pt x="0" y="350281"/>
                    <a:pt x="8702" y="329272"/>
                    <a:pt x="24192" y="313782"/>
                  </a:cubicBezTo>
                  <a:lnTo>
                    <a:pt x="313782" y="24192"/>
                  </a:lnTo>
                  <a:cubicBezTo>
                    <a:pt x="329272" y="8702"/>
                    <a:pt x="350281" y="0"/>
                    <a:pt x="372187" y="0"/>
                  </a:cubicBezTo>
                  <a:cubicBezTo>
                    <a:pt x="394093" y="0"/>
                    <a:pt x="415102" y="8702"/>
                    <a:pt x="430592" y="24192"/>
                  </a:cubicBezTo>
                  <a:close/>
                </a:path>
              </a:pathLst>
            </a:custGeom>
            <a:gradFill rotWithShape="1">
              <a:gsLst>
                <a:gs pos="0">
                  <a:srgbClr val="E2C299">
                    <a:alpha val="100000"/>
                  </a:srgbClr>
                </a:gs>
                <a:gs pos="50000">
                  <a:srgbClr val="FB791A">
                    <a:alpha val="100000"/>
                  </a:srgbClr>
                </a:gs>
                <a:gs pos="100000">
                  <a:srgbClr val="E5C99B">
                    <a:alpha val="100000"/>
                  </a:srgbClr>
                </a:gs>
              </a:gsLst>
              <a:path path="circle">
                <a:fillToRect r="100000" b="100000"/>
              </a:path>
              <a:tileRect l="-100000" t="-100000"/>
            </a:gradFill>
          </p:spPr>
          <p:txBody>
            <a:bodyPr/>
            <a:lstStyle/>
            <a:p>
              <a:endParaRPr lang="en-US"/>
            </a:p>
          </p:txBody>
        </p:sp>
        <p:sp>
          <p:nvSpPr>
            <p:cNvPr id="7" name="TextBox 7"/>
            <p:cNvSpPr txBox="1"/>
            <p:nvPr/>
          </p:nvSpPr>
          <p:spPr>
            <a:xfrm>
              <a:off x="139700" y="63500"/>
              <a:ext cx="533400" cy="609600"/>
            </a:xfrm>
            <a:prstGeom prst="rect">
              <a:avLst/>
            </a:prstGeom>
          </p:spPr>
          <p:txBody>
            <a:bodyPr lIns="50800" tIns="50800" rIns="50800" bIns="50800" rtlCol="0" anchor="ctr"/>
            <a:lstStyle/>
            <a:p>
              <a:pPr algn="ctr">
                <a:lnSpc>
                  <a:spcPts val="3500"/>
                </a:lnSpc>
              </a:pPr>
              <a:endParaRPr/>
            </a:p>
          </p:txBody>
        </p:sp>
      </p:grpSp>
      <p:grpSp>
        <p:nvGrpSpPr>
          <p:cNvPr id="8" name="Group 8"/>
          <p:cNvGrpSpPr/>
          <p:nvPr/>
        </p:nvGrpSpPr>
        <p:grpSpPr>
          <a:xfrm>
            <a:off x="12498367" y="4017451"/>
            <a:ext cx="5436411" cy="5436411"/>
            <a:chOff x="0" y="0"/>
            <a:chExt cx="812800" cy="812800"/>
          </a:xfrm>
        </p:grpSpPr>
        <p:sp>
          <p:nvSpPr>
            <p:cNvPr id="9" name="Freeform 9"/>
            <p:cNvSpPr/>
            <p:nvPr/>
          </p:nvSpPr>
          <p:spPr>
            <a:xfrm>
              <a:off x="34213" y="34213"/>
              <a:ext cx="744374" cy="744374"/>
            </a:xfrm>
            <a:custGeom>
              <a:avLst/>
              <a:gdLst/>
              <a:ahLst/>
              <a:cxnLst/>
              <a:rect l="l" t="t" r="r" b="b"/>
              <a:pathLst>
                <a:path w="744374" h="744374">
                  <a:moveTo>
                    <a:pt x="430592" y="24192"/>
                  </a:moveTo>
                  <a:lnTo>
                    <a:pt x="720182" y="313782"/>
                  </a:lnTo>
                  <a:cubicBezTo>
                    <a:pt x="735672" y="329272"/>
                    <a:pt x="744374" y="350281"/>
                    <a:pt x="744374" y="372187"/>
                  </a:cubicBezTo>
                  <a:cubicBezTo>
                    <a:pt x="744374" y="394093"/>
                    <a:pt x="735672" y="415102"/>
                    <a:pt x="720182" y="430592"/>
                  </a:cubicBezTo>
                  <a:lnTo>
                    <a:pt x="430592" y="720182"/>
                  </a:lnTo>
                  <a:cubicBezTo>
                    <a:pt x="415102" y="735672"/>
                    <a:pt x="394093" y="744374"/>
                    <a:pt x="372187" y="744374"/>
                  </a:cubicBezTo>
                  <a:cubicBezTo>
                    <a:pt x="350281" y="744374"/>
                    <a:pt x="329272" y="735672"/>
                    <a:pt x="313782" y="720182"/>
                  </a:cubicBezTo>
                  <a:lnTo>
                    <a:pt x="24192" y="430592"/>
                  </a:lnTo>
                  <a:cubicBezTo>
                    <a:pt x="8702" y="415102"/>
                    <a:pt x="0" y="394093"/>
                    <a:pt x="0" y="372187"/>
                  </a:cubicBezTo>
                  <a:cubicBezTo>
                    <a:pt x="0" y="350281"/>
                    <a:pt x="8702" y="329272"/>
                    <a:pt x="24192" y="313782"/>
                  </a:cubicBezTo>
                  <a:lnTo>
                    <a:pt x="313782" y="24192"/>
                  </a:lnTo>
                  <a:cubicBezTo>
                    <a:pt x="329272" y="8702"/>
                    <a:pt x="350281" y="0"/>
                    <a:pt x="372187" y="0"/>
                  </a:cubicBezTo>
                  <a:cubicBezTo>
                    <a:pt x="394093" y="0"/>
                    <a:pt x="415102" y="8702"/>
                    <a:pt x="430592" y="24192"/>
                  </a:cubicBezTo>
                  <a:close/>
                </a:path>
              </a:pathLst>
            </a:custGeom>
            <a:gradFill rotWithShape="1">
              <a:gsLst>
                <a:gs pos="0">
                  <a:srgbClr val="E2C299">
                    <a:alpha val="100000"/>
                  </a:srgbClr>
                </a:gs>
                <a:gs pos="50000">
                  <a:srgbClr val="FB792A">
                    <a:alpha val="100000"/>
                  </a:srgbClr>
                </a:gs>
                <a:gs pos="100000">
                  <a:srgbClr val="E5C99B">
                    <a:alpha val="100000"/>
                  </a:srgbClr>
                </a:gs>
              </a:gsLst>
              <a:path path="circle">
                <a:fillToRect r="100000" b="100000"/>
              </a:path>
              <a:tileRect l="-100000" t="-100000"/>
            </a:gradFill>
          </p:spPr>
          <p:txBody>
            <a:bodyPr/>
            <a:lstStyle/>
            <a:p>
              <a:endParaRPr lang="en-US"/>
            </a:p>
          </p:txBody>
        </p:sp>
        <p:sp>
          <p:nvSpPr>
            <p:cNvPr id="10" name="TextBox 10"/>
            <p:cNvSpPr txBox="1"/>
            <p:nvPr/>
          </p:nvSpPr>
          <p:spPr>
            <a:xfrm>
              <a:off x="139700" y="63500"/>
              <a:ext cx="533400" cy="609600"/>
            </a:xfrm>
            <a:prstGeom prst="rect">
              <a:avLst/>
            </a:prstGeom>
          </p:spPr>
          <p:txBody>
            <a:bodyPr lIns="50800" tIns="50800" rIns="50800" bIns="50800" rtlCol="0" anchor="ctr"/>
            <a:lstStyle/>
            <a:p>
              <a:pPr algn="ctr">
                <a:lnSpc>
                  <a:spcPts val="3500"/>
                </a:lnSpc>
              </a:pPr>
              <a:endParaRPr/>
            </a:p>
          </p:txBody>
        </p:sp>
      </p:grpSp>
      <p:grpSp>
        <p:nvGrpSpPr>
          <p:cNvPr id="11" name="Group 11"/>
          <p:cNvGrpSpPr/>
          <p:nvPr/>
        </p:nvGrpSpPr>
        <p:grpSpPr>
          <a:xfrm>
            <a:off x="15569794" y="7090285"/>
            <a:ext cx="5436411" cy="5436411"/>
            <a:chOff x="0" y="0"/>
            <a:chExt cx="812800" cy="812800"/>
          </a:xfrm>
        </p:grpSpPr>
        <p:sp>
          <p:nvSpPr>
            <p:cNvPr id="12" name="Freeform 12"/>
            <p:cNvSpPr/>
            <p:nvPr/>
          </p:nvSpPr>
          <p:spPr>
            <a:xfrm>
              <a:off x="34213" y="34213"/>
              <a:ext cx="744374" cy="744374"/>
            </a:xfrm>
            <a:custGeom>
              <a:avLst/>
              <a:gdLst/>
              <a:ahLst/>
              <a:cxnLst/>
              <a:rect l="l" t="t" r="r" b="b"/>
              <a:pathLst>
                <a:path w="744374" h="744374">
                  <a:moveTo>
                    <a:pt x="430592" y="24192"/>
                  </a:moveTo>
                  <a:lnTo>
                    <a:pt x="720182" y="313782"/>
                  </a:lnTo>
                  <a:cubicBezTo>
                    <a:pt x="735672" y="329272"/>
                    <a:pt x="744374" y="350281"/>
                    <a:pt x="744374" y="372187"/>
                  </a:cubicBezTo>
                  <a:cubicBezTo>
                    <a:pt x="744374" y="394093"/>
                    <a:pt x="735672" y="415102"/>
                    <a:pt x="720182" y="430592"/>
                  </a:cubicBezTo>
                  <a:lnTo>
                    <a:pt x="430592" y="720182"/>
                  </a:lnTo>
                  <a:cubicBezTo>
                    <a:pt x="415102" y="735672"/>
                    <a:pt x="394093" y="744374"/>
                    <a:pt x="372187" y="744374"/>
                  </a:cubicBezTo>
                  <a:cubicBezTo>
                    <a:pt x="350281" y="744374"/>
                    <a:pt x="329272" y="735672"/>
                    <a:pt x="313782" y="720182"/>
                  </a:cubicBezTo>
                  <a:lnTo>
                    <a:pt x="24192" y="430592"/>
                  </a:lnTo>
                  <a:cubicBezTo>
                    <a:pt x="8702" y="415102"/>
                    <a:pt x="0" y="394093"/>
                    <a:pt x="0" y="372187"/>
                  </a:cubicBezTo>
                  <a:cubicBezTo>
                    <a:pt x="0" y="350281"/>
                    <a:pt x="8702" y="329272"/>
                    <a:pt x="24192" y="313782"/>
                  </a:cubicBezTo>
                  <a:lnTo>
                    <a:pt x="313782" y="24192"/>
                  </a:lnTo>
                  <a:cubicBezTo>
                    <a:pt x="329272" y="8702"/>
                    <a:pt x="350281" y="0"/>
                    <a:pt x="372187" y="0"/>
                  </a:cubicBezTo>
                  <a:cubicBezTo>
                    <a:pt x="394093" y="0"/>
                    <a:pt x="415102" y="8702"/>
                    <a:pt x="430592" y="24192"/>
                  </a:cubicBezTo>
                  <a:close/>
                </a:path>
              </a:pathLst>
            </a:custGeom>
            <a:gradFill rotWithShape="1">
              <a:gsLst>
                <a:gs pos="0">
                  <a:srgbClr val="E2C299">
                    <a:alpha val="100000"/>
                  </a:srgbClr>
                </a:gs>
                <a:gs pos="50000">
                  <a:srgbClr val="FB781A">
                    <a:alpha val="100000"/>
                  </a:srgbClr>
                </a:gs>
                <a:gs pos="100000">
                  <a:srgbClr val="E5C99B">
                    <a:alpha val="100000"/>
                  </a:srgbClr>
                </a:gs>
              </a:gsLst>
              <a:path path="circle">
                <a:fillToRect r="100000" b="100000"/>
              </a:path>
              <a:tileRect l="-100000" t="-100000"/>
            </a:gradFill>
          </p:spPr>
          <p:txBody>
            <a:bodyPr/>
            <a:lstStyle/>
            <a:p>
              <a:endParaRPr lang="en-US"/>
            </a:p>
          </p:txBody>
        </p:sp>
        <p:sp>
          <p:nvSpPr>
            <p:cNvPr id="13" name="TextBox 13"/>
            <p:cNvSpPr txBox="1"/>
            <p:nvPr/>
          </p:nvSpPr>
          <p:spPr>
            <a:xfrm>
              <a:off x="139700" y="63500"/>
              <a:ext cx="533400" cy="609600"/>
            </a:xfrm>
            <a:prstGeom prst="rect">
              <a:avLst/>
            </a:prstGeom>
          </p:spPr>
          <p:txBody>
            <a:bodyPr lIns="50800" tIns="50800" rIns="50800" bIns="50800" rtlCol="0" anchor="ctr"/>
            <a:lstStyle/>
            <a:p>
              <a:pPr algn="ctr">
                <a:lnSpc>
                  <a:spcPts val="3500"/>
                </a:lnSpc>
              </a:pPr>
              <a:endParaRPr/>
            </a:p>
          </p:txBody>
        </p:sp>
      </p:grpSp>
      <p:sp>
        <p:nvSpPr>
          <p:cNvPr id="14" name="Freeform 14"/>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alphaModFix amt="3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rot="10601389">
            <a:off x="-5020335" y="8525344"/>
            <a:ext cx="7481935" cy="3523311"/>
          </a:xfrm>
          <a:custGeom>
            <a:avLst/>
            <a:gdLst/>
            <a:ahLst/>
            <a:cxnLst/>
            <a:rect l="l" t="t" r="r" b="b"/>
            <a:pathLst>
              <a:path w="7481935" h="3523311">
                <a:moveTo>
                  <a:pt x="0" y="0"/>
                </a:moveTo>
                <a:lnTo>
                  <a:pt x="7481935" y="0"/>
                </a:lnTo>
                <a:lnTo>
                  <a:pt x="7481935" y="3523312"/>
                </a:lnTo>
                <a:lnTo>
                  <a:pt x="0" y="352331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16" name="Group 16"/>
          <p:cNvGrpSpPr/>
          <p:nvPr/>
        </p:nvGrpSpPr>
        <p:grpSpPr>
          <a:xfrm>
            <a:off x="-4520021" y="-205806"/>
            <a:ext cx="9314502" cy="2049951"/>
            <a:chOff x="0" y="0"/>
            <a:chExt cx="2784716" cy="612865"/>
          </a:xfrm>
        </p:grpSpPr>
        <p:sp>
          <p:nvSpPr>
            <p:cNvPr id="17" name="Freeform 17"/>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18" name="TextBox 18"/>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sp>
        <p:nvSpPr>
          <p:cNvPr id="19" name="TextBox 19"/>
          <p:cNvSpPr txBox="1"/>
          <p:nvPr/>
        </p:nvSpPr>
        <p:spPr>
          <a:xfrm>
            <a:off x="5025540" y="1143695"/>
            <a:ext cx="8236920" cy="1860307"/>
          </a:xfrm>
          <a:prstGeom prst="rect">
            <a:avLst/>
          </a:prstGeom>
        </p:spPr>
        <p:txBody>
          <a:bodyPr lIns="0" tIns="0" rIns="0" bIns="0" rtlCol="0" anchor="t">
            <a:spAutoFit/>
          </a:bodyPr>
          <a:lstStyle/>
          <a:p>
            <a:pPr algn="ctr">
              <a:lnSpc>
                <a:spcPts val="13161"/>
              </a:lnSpc>
            </a:pPr>
            <a:r>
              <a:rPr lang="en-US" sz="9400">
                <a:solidFill>
                  <a:srgbClr val="F4570B"/>
                </a:solidFill>
                <a:latin typeface="TAN Tangkiwood"/>
                <a:ea typeface="TAN Tangkiwood"/>
                <a:cs typeface="TAN Tangkiwood"/>
                <a:sym typeface="TAN Tangkiwood"/>
              </a:rPr>
              <a:t>Latar Belakang</a:t>
            </a:r>
          </a:p>
        </p:txBody>
      </p:sp>
      <p:grpSp>
        <p:nvGrpSpPr>
          <p:cNvPr id="20" name="Group 20"/>
          <p:cNvGrpSpPr/>
          <p:nvPr/>
        </p:nvGrpSpPr>
        <p:grpSpPr>
          <a:xfrm>
            <a:off x="973580" y="3293892"/>
            <a:ext cx="16340841" cy="6064703"/>
            <a:chOff x="0" y="0"/>
            <a:chExt cx="4303760" cy="1597288"/>
          </a:xfrm>
        </p:grpSpPr>
        <p:sp>
          <p:nvSpPr>
            <p:cNvPr id="21" name="Freeform 21"/>
            <p:cNvSpPr/>
            <p:nvPr/>
          </p:nvSpPr>
          <p:spPr>
            <a:xfrm>
              <a:off x="0" y="0"/>
              <a:ext cx="4303761" cy="1597288"/>
            </a:xfrm>
            <a:custGeom>
              <a:avLst/>
              <a:gdLst/>
              <a:ahLst/>
              <a:cxnLst/>
              <a:rect l="l" t="t" r="r" b="b"/>
              <a:pathLst>
                <a:path w="4303761" h="1597288">
                  <a:moveTo>
                    <a:pt x="24163" y="0"/>
                  </a:moveTo>
                  <a:lnTo>
                    <a:pt x="4279598" y="0"/>
                  </a:lnTo>
                  <a:cubicBezTo>
                    <a:pt x="4292943" y="0"/>
                    <a:pt x="4303761" y="10818"/>
                    <a:pt x="4303761" y="24163"/>
                  </a:cubicBezTo>
                  <a:lnTo>
                    <a:pt x="4303761" y="1573125"/>
                  </a:lnTo>
                  <a:cubicBezTo>
                    <a:pt x="4303761" y="1579534"/>
                    <a:pt x="4301215" y="1585680"/>
                    <a:pt x="4296683" y="1590211"/>
                  </a:cubicBezTo>
                  <a:cubicBezTo>
                    <a:pt x="4292152" y="1594742"/>
                    <a:pt x="4286006" y="1597288"/>
                    <a:pt x="4279598" y="1597288"/>
                  </a:cubicBezTo>
                  <a:lnTo>
                    <a:pt x="24163" y="1597288"/>
                  </a:lnTo>
                  <a:cubicBezTo>
                    <a:pt x="10818" y="1597288"/>
                    <a:pt x="0" y="1586470"/>
                    <a:pt x="0" y="1573125"/>
                  </a:cubicBezTo>
                  <a:lnTo>
                    <a:pt x="0" y="24163"/>
                  </a:lnTo>
                  <a:cubicBezTo>
                    <a:pt x="0" y="10818"/>
                    <a:pt x="10818" y="0"/>
                    <a:pt x="24163" y="0"/>
                  </a:cubicBezTo>
                  <a:close/>
                </a:path>
              </a:pathLst>
            </a:custGeom>
            <a:solidFill>
              <a:srgbClr val="E0DBA8">
                <a:alpha val="66667"/>
              </a:srgbClr>
            </a:solidFill>
          </p:spPr>
          <p:txBody>
            <a:bodyPr/>
            <a:lstStyle/>
            <a:p>
              <a:endParaRPr lang="en-US"/>
            </a:p>
          </p:txBody>
        </p:sp>
        <p:sp>
          <p:nvSpPr>
            <p:cNvPr id="22" name="TextBox 22"/>
            <p:cNvSpPr txBox="1"/>
            <p:nvPr/>
          </p:nvSpPr>
          <p:spPr>
            <a:xfrm>
              <a:off x="0" y="-76200"/>
              <a:ext cx="4303760" cy="1673488"/>
            </a:xfrm>
            <a:prstGeom prst="rect">
              <a:avLst/>
            </a:prstGeom>
          </p:spPr>
          <p:txBody>
            <a:bodyPr lIns="50800" tIns="50800" rIns="50800" bIns="50800" rtlCol="0" anchor="ctr"/>
            <a:lstStyle/>
            <a:p>
              <a:pPr algn="ctr">
                <a:lnSpc>
                  <a:spcPts val="3500"/>
                </a:lnSpc>
              </a:pPr>
              <a:endParaRPr/>
            </a:p>
          </p:txBody>
        </p:sp>
      </p:grpSp>
      <p:sp>
        <p:nvSpPr>
          <p:cNvPr id="23" name="TextBox 23"/>
          <p:cNvSpPr txBox="1"/>
          <p:nvPr/>
        </p:nvSpPr>
        <p:spPr>
          <a:xfrm>
            <a:off x="1399354" y="3389142"/>
            <a:ext cx="15560450" cy="5777411"/>
          </a:xfrm>
          <a:prstGeom prst="rect">
            <a:avLst/>
          </a:prstGeom>
        </p:spPr>
        <p:txBody>
          <a:bodyPr lIns="0" tIns="0" rIns="0" bIns="0" rtlCol="0" anchor="t">
            <a:spAutoFit/>
          </a:bodyPr>
          <a:lstStyle/>
          <a:p>
            <a:pPr algn="just">
              <a:lnSpc>
                <a:spcPts val="3521"/>
              </a:lnSpc>
            </a:pPr>
            <a:r>
              <a:rPr lang="en-US" sz="2515">
                <a:solidFill>
                  <a:srgbClr val="000000"/>
                </a:solidFill>
                <a:latin typeface="Poppins"/>
                <a:ea typeface="Poppins"/>
                <a:cs typeface="Poppins"/>
                <a:sym typeface="Poppins"/>
              </a:rPr>
              <a:t>Perkembangan teknologi yang semakin pesat membawa manusia pada era Revolusi Digital, di mana inovasi teknologi menjadi bagian tak terpisahkan dari kehidupan sehari-hari. Dengan hadirnya teknologi berbasis internet of things, kecerdasan buatan (artificial intelligence), hingga energi terbarukan, tantangan dan peluang baru muncul dalam berbagai sektor. Oleh karena itu, diperlukan pemikiran kritis dan kreatif dari generasi muda untuk menciptakan solusi inovatif yang dapat menjawab kebutuhan masa depan.</a:t>
            </a:r>
          </a:p>
          <a:p>
            <a:pPr algn="just">
              <a:lnSpc>
                <a:spcPts val="3521"/>
              </a:lnSpc>
            </a:pPr>
            <a:endParaRPr lang="en-US" sz="2515">
              <a:solidFill>
                <a:srgbClr val="000000"/>
              </a:solidFill>
              <a:latin typeface="Poppins"/>
              <a:ea typeface="Poppins"/>
              <a:cs typeface="Poppins"/>
              <a:sym typeface="Poppins"/>
            </a:endParaRPr>
          </a:p>
          <a:p>
            <a:pPr algn="just">
              <a:lnSpc>
                <a:spcPts val="3521"/>
              </a:lnSpc>
              <a:spcBef>
                <a:spcPct val="0"/>
              </a:spcBef>
            </a:pPr>
            <a:r>
              <a:rPr lang="en-US" sz="2515">
                <a:solidFill>
                  <a:srgbClr val="000000"/>
                </a:solidFill>
                <a:latin typeface="Poppins"/>
                <a:ea typeface="Poppins"/>
                <a:cs typeface="Poppins"/>
                <a:sym typeface="Poppins"/>
              </a:rPr>
              <a:t>Pekan Ilmiah Mahasiswa (PIM) dan Pekan Inovasi Siswa (PIS) 2025 merupakan kompetisi di bidang teknologi hijau dengan tema “TECHNOVOLT : Transformasi Energi dan Ciptaan Teknologi untuk Evolusi Optimal Listrik Terbarukan”. Kompetisi ini merupakan kolaborasi antara Badan Eksekutif Mahasiswa Institut Teknologi Perusahaan Listrik Negara (BEM ITPLN) dengan BKMK ITPLN. Kegiatan ini bertujuan untuk menumbuhkan kesadaran generasi muda terhadap tantangan dan peluang teknologi dalam era Revolusi Digital.</a:t>
            </a:r>
          </a:p>
        </p:txBody>
      </p:sp>
      <p:grpSp>
        <p:nvGrpSpPr>
          <p:cNvPr id="24" name="Group 24"/>
          <p:cNvGrpSpPr/>
          <p:nvPr/>
        </p:nvGrpSpPr>
        <p:grpSpPr>
          <a:xfrm>
            <a:off x="137230" y="401084"/>
            <a:ext cx="4429258" cy="1255231"/>
            <a:chOff x="0" y="0"/>
            <a:chExt cx="5905677" cy="1673642"/>
          </a:xfrm>
        </p:grpSpPr>
        <p:sp>
          <p:nvSpPr>
            <p:cNvPr id="25" name="Freeform 25"/>
            <p:cNvSpPr/>
            <p:nvPr/>
          </p:nvSpPr>
          <p:spPr>
            <a:xfrm>
              <a:off x="0" y="465975"/>
              <a:ext cx="914761" cy="1028079"/>
            </a:xfrm>
            <a:custGeom>
              <a:avLst/>
              <a:gdLst/>
              <a:ahLst/>
              <a:cxnLst/>
              <a:rect l="l" t="t" r="r" b="b"/>
              <a:pathLst>
                <a:path w="914761" h="1028079">
                  <a:moveTo>
                    <a:pt x="0" y="0"/>
                  </a:moveTo>
                  <a:lnTo>
                    <a:pt x="914761" y="0"/>
                  </a:lnTo>
                  <a:lnTo>
                    <a:pt x="914761" y="1028078"/>
                  </a:lnTo>
                  <a:lnTo>
                    <a:pt x="0" y="1028078"/>
                  </a:lnTo>
                  <a:lnTo>
                    <a:pt x="0" y="0"/>
                  </a:lnTo>
                  <a:close/>
                </a:path>
              </a:pathLst>
            </a:custGeom>
            <a:blipFill>
              <a:blip r:embed="rId6"/>
              <a:stretch>
                <a:fillRect l="-157" r="-157"/>
              </a:stretch>
            </a:blipFill>
          </p:spPr>
          <p:txBody>
            <a:bodyPr/>
            <a:lstStyle/>
            <a:p>
              <a:endParaRPr lang="en-US"/>
            </a:p>
          </p:txBody>
        </p:sp>
        <p:sp>
          <p:nvSpPr>
            <p:cNvPr id="26" name="Freeform 26"/>
            <p:cNvSpPr/>
            <p:nvPr/>
          </p:nvSpPr>
          <p:spPr>
            <a:xfrm>
              <a:off x="2552957" y="332309"/>
              <a:ext cx="1278000" cy="1109715"/>
            </a:xfrm>
            <a:custGeom>
              <a:avLst/>
              <a:gdLst/>
              <a:ahLst/>
              <a:cxnLst/>
              <a:rect l="l" t="t" r="r" b="b"/>
              <a:pathLst>
                <a:path w="1278000" h="1109715">
                  <a:moveTo>
                    <a:pt x="0" y="0"/>
                  </a:moveTo>
                  <a:lnTo>
                    <a:pt x="1278001" y="0"/>
                  </a:lnTo>
                  <a:lnTo>
                    <a:pt x="1278001" y="1109715"/>
                  </a:lnTo>
                  <a:lnTo>
                    <a:pt x="0" y="1109715"/>
                  </a:lnTo>
                  <a:lnTo>
                    <a:pt x="0" y="0"/>
                  </a:lnTo>
                  <a:close/>
                </a:path>
              </a:pathLst>
            </a:custGeom>
            <a:blipFill>
              <a:blip r:embed="rId7"/>
              <a:stretch>
                <a:fillRect t="-7582" b="-7582"/>
              </a:stretch>
            </a:blipFill>
          </p:spPr>
          <p:txBody>
            <a:bodyPr/>
            <a:lstStyle/>
            <a:p>
              <a:endParaRPr lang="en-US"/>
            </a:p>
          </p:txBody>
        </p:sp>
        <p:sp>
          <p:nvSpPr>
            <p:cNvPr id="27" name="Freeform 27"/>
            <p:cNvSpPr/>
            <p:nvPr/>
          </p:nvSpPr>
          <p:spPr>
            <a:xfrm>
              <a:off x="3647025" y="0"/>
              <a:ext cx="1476344" cy="1673642"/>
            </a:xfrm>
            <a:custGeom>
              <a:avLst/>
              <a:gdLst/>
              <a:ahLst/>
              <a:cxnLst/>
              <a:rect l="l" t="t" r="r" b="b"/>
              <a:pathLst>
                <a:path w="1476344" h="1673642">
                  <a:moveTo>
                    <a:pt x="0" y="0"/>
                  </a:moveTo>
                  <a:lnTo>
                    <a:pt x="1476343" y="0"/>
                  </a:lnTo>
                  <a:lnTo>
                    <a:pt x="1476343" y="1673642"/>
                  </a:lnTo>
                  <a:lnTo>
                    <a:pt x="0" y="1673642"/>
                  </a:lnTo>
                  <a:lnTo>
                    <a:pt x="0" y="0"/>
                  </a:lnTo>
                  <a:close/>
                </a:path>
              </a:pathLst>
            </a:custGeom>
            <a:blipFill>
              <a:blip r:embed="rId8"/>
              <a:stretch>
                <a:fillRect l="-20229" r="-10718" b="-15511"/>
              </a:stretch>
            </a:blipFill>
          </p:spPr>
          <p:txBody>
            <a:bodyPr/>
            <a:lstStyle/>
            <a:p>
              <a:endParaRPr lang="en-US"/>
            </a:p>
          </p:txBody>
        </p:sp>
        <p:sp>
          <p:nvSpPr>
            <p:cNvPr id="28" name="Freeform 28"/>
            <p:cNvSpPr/>
            <p:nvPr/>
          </p:nvSpPr>
          <p:spPr>
            <a:xfrm>
              <a:off x="1096188" y="384339"/>
              <a:ext cx="1456770" cy="1005655"/>
            </a:xfrm>
            <a:custGeom>
              <a:avLst/>
              <a:gdLst/>
              <a:ahLst/>
              <a:cxnLst/>
              <a:rect l="l" t="t" r="r" b="b"/>
              <a:pathLst>
                <a:path w="1456770" h="1005655">
                  <a:moveTo>
                    <a:pt x="0" y="0"/>
                  </a:moveTo>
                  <a:lnTo>
                    <a:pt x="1456769" y="0"/>
                  </a:lnTo>
                  <a:lnTo>
                    <a:pt x="1456769" y="1005655"/>
                  </a:lnTo>
                  <a:lnTo>
                    <a:pt x="0" y="1005655"/>
                  </a:lnTo>
                  <a:lnTo>
                    <a:pt x="0" y="0"/>
                  </a:lnTo>
                  <a:close/>
                </a:path>
              </a:pathLst>
            </a:custGeom>
            <a:blipFill>
              <a:blip r:embed="rId9"/>
              <a:stretch>
                <a:fillRect t="-4353" b="-4353"/>
              </a:stretch>
            </a:blipFill>
          </p:spPr>
          <p:txBody>
            <a:bodyPr/>
            <a:lstStyle/>
            <a:p>
              <a:endParaRPr lang="en-US"/>
            </a:p>
          </p:txBody>
        </p:sp>
        <p:sp>
          <p:nvSpPr>
            <p:cNvPr id="29" name="Freeform 29"/>
            <p:cNvSpPr/>
            <p:nvPr/>
          </p:nvSpPr>
          <p:spPr>
            <a:xfrm>
              <a:off x="4570077" y="169021"/>
              <a:ext cx="1335600" cy="1335600"/>
            </a:xfrm>
            <a:custGeom>
              <a:avLst/>
              <a:gdLst/>
              <a:ahLst/>
              <a:cxnLst/>
              <a:rect l="l" t="t" r="r" b="b"/>
              <a:pathLst>
                <a:path w="1335600" h="1335600">
                  <a:moveTo>
                    <a:pt x="0" y="0"/>
                  </a:moveTo>
                  <a:lnTo>
                    <a:pt x="1335600" y="0"/>
                  </a:lnTo>
                  <a:lnTo>
                    <a:pt x="1335600" y="1335600"/>
                  </a:lnTo>
                  <a:lnTo>
                    <a:pt x="0" y="1335600"/>
                  </a:lnTo>
                  <a:lnTo>
                    <a:pt x="0" y="0"/>
                  </a:lnTo>
                  <a:close/>
                </a:path>
              </a:pathLst>
            </a:custGeom>
            <a:blipFill>
              <a:blip r:embed="rId10"/>
              <a:stretch>
                <a:fillRect/>
              </a:stretch>
            </a:blipFill>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alphaModFix amt="37000"/>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767197" y="3045072"/>
            <a:ext cx="8319936" cy="7241928"/>
            <a:chOff x="0" y="0"/>
            <a:chExt cx="2191259" cy="1907339"/>
          </a:xfrm>
        </p:grpSpPr>
        <p:sp>
          <p:nvSpPr>
            <p:cNvPr id="4" name="Freeform 4"/>
            <p:cNvSpPr/>
            <p:nvPr/>
          </p:nvSpPr>
          <p:spPr>
            <a:xfrm>
              <a:off x="0" y="0"/>
              <a:ext cx="2191259" cy="1907339"/>
            </a:xfrm>
            <a:custGeom>
              <a:avLst/>
              <a:gdLst/>
              <a:ahLst/>
              <a:cxnLst/>
              <a:rect l="l" t="t" r="r" b="b"/>
              <a:pathLst>
                <a:path w="2191259" h="1907339">
                  <a:moveTo>
                    <a:pt x="47457" y="0"/>
                  </a:moveTo>
                  <a:lnTo>
                    <a:pt x="2143802" y="0"/>
                  </a:lnTo>
                  <a:cubicBezTo>
                    <a:pt x="2156388" y="0"/>
                    <a:pt x="2168459" y="5000"/>
                    <a:pt x="2177359" y="13900"/>
                  </a:cubicBezTo>
                  <a:cubicBezTo>
                    <a:pt x="2186259" y="22800"/>
                    <a:pt x="2191259" y="34871"/>
                    <a:pt x="2191259" y="47457"/>
                  </a:cubicBezTo>
                  <a:lnTo>
                    <a:pt x="2191259" y="1859882"/>
                  </a:lnTo>
                  <a:cubicBezTo>
                    <a:pt x="2191259" y="1886092"/>
                    <a:pt x="2170012" y="1907339"/>
                    <a:pt x="2143802" y="1907339"/>
                  </a:cubicBezTo>
                  <a:lnTo>
                    <a:pt x="47457" y="1907339"/>
                  </a:lnTo>
                  <a:cubicBezTo>
                    <a:pt x="34871" y="1907339"/>
                    <a:pt x="22800" y="1902339"/>
                    <a:pt x="13900" y="1893439"/>
                  </a:cubicBezTo>
                  <a:cubicBezTo>
                    <a:pt x="5000" y="1884539"/>
                    <a:pt x="0" y="1872468"/>
                    <a:pt x="0" y="1859882"/>
                  </a:cubicBezTo>
                  <a:lnTo>
                    <a:pt x="0" y="47457"/>
                  </a:lnTo>
                  <a:cubicBezTo>
                    <a:pt x="0" y="34871"/>
                    <a:pt x="5000" y="22800"/>
                    <a:pt x="13900" y="13900"/>
                  </a:cubicBezTo>
                  <a:cubicBezTo>
                    <a:pt x="22800" y="5000"/>
                    <a:pt x="34871" y="0"/>
                    <a:pt x="47457" y="0"/>
                  </a:cubicBezTo>
                  <a:close/>
                </a:path>
              </a:pathLst>
            </a:custGeom>
            <a:solidFill>
              <a:srgbClr val="E0DBA8">
                <a:alpha val="60000"/>
              </a:srgbClr>
            </a:solidFill>
          </p:spPr>
          <p:txBody>
            <a:bodyPr/>
            <a:lstStyle/>
            <a:p>
              <a:endParaRPr lang="en-US"/>
            </a:p>
          </p:txBody>
        </p:sp>
        <p:sp>
          <p:nvSpPr>
            <p:cNvPr id="5" name="TextBox 5"/>
            <p:cNvSpPr txBox="1"/>
            <p:nvPr/>
          </p:nvSpPr>
          <p:spPr>
            <a:xfrm>
              <a:off x="0" y="-76200"/>
              <a:ext cx="2191259" cy="1983539"/>
            </a:xfrm>
            <a:prstGeom prst="rect">
              <a:avLst/>
            </a:prstGeom>
          </p:spPr>
          <p:txBody>
            <a:bodyPr lIns="50800" tIns="50800" rIns="50800" bIns="50800" rtlCol="0" anchor="ctr"/>
            <a:lstStyle/>
            <a:p>
              <a:pPr algn="ctr">
                <a:lnSpc>
                  <a:spcPts val="3500"/>
                </a:lnSpc>
              </a:pPr>
              <a:endParaRPr/>
            </a:p>
          </p:txBody>
        </p:sp>
      </p:grpSp>
      <p:sp>
        <p:nvSpPr>
          <p:cNvPr id="6" name="Freeform 6"/>
          <p:cNvSpPr/>
          <p:nvPr/>
        </p:nvSpPr>
        <p:spPr>
          <a:xfrm rot="10601389">
            <a:off x="-5020335" y="8525344"/>
            <a:ext cx="7481935" cy="3523311"/>
          </a:xfrm>
          <a:custGeom>
            <a:avLst/>
            <a:gdLst/>
            <a:ahLst/>
            <a:cxnLst/>
            <a:rect l="l" t="t" r="r" b="b"/>
            <a:pathLst>
              <a:path w="7481935" h="3523311">
                <a:moveTo>
                  <a:pt x="0" y="0"/>
                </a:moveTo>
                <a:lnTo>
                  <a:pt x="7481935" y="0"/>
                </a:lnTo>
                <a:lnTo>
                  <a:pt x="7481935" y="3523312"/>
                </a:lnTo>
                <a:lnTo>
                  <a:pt x="0" y="352331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6325634" y="209569"/>
            <a:ext cx="5636731" cy="2625972"/>
          </a:xfrm>
          <a:prstGeom prst="rect">
            <a:avLst/>
          </a:prstGeom>
        </p:spPr>
        <p:txBody>
          <a:bodyPr lIns="0" tIns="0" rIns="0" bIns="0" rtlCol="0" anchor="t">
            <a:spAutoFit/>
          </a:bodyPr>
          <a:lstStyle/>
          <a:p>
            <a:pPr algn="ctr">
              <a:lnSpc>
                <a:spcPts val="18536"/>
              </a:lnSpc>
            </a:pPr>
            <a:r>
              <a:rPr lang="en-US" sz="13240">
                <a:solidFill>
                  <a:srgbClr val="F4570B"/>
                </a:solidFill>
                <a:latin typeface="TAN Tangkiwood"/>
                <a:ea typeface="TAN Tangkiwood"/>
                <a:cs typeface="TAN Tangkiwood"/>
                <a:sym typeface="TAN Tangkiwood"/>
              </a:rPr>
              <a:t>LOMBA</a:t>
            </a:r>
          </a:p>
        </p:txBody>
      </p:sp>
      <p:sp>
        <p:nvSpPr>
          <p:cNvPr id="8" name="TextBox 8"/>
          <p:cNvSpPr txBox="1"/>
          <p:nvPr/>
        </p:nvSpPr>
        <p:spPr>
          <a:xfrm>
            <a:off x="1028700" y="3153421"/>
            <a:ext cx="7786991" cy="6943725"/>
          </a:xfrm>
          <a:prstGeom prst="rect">
            <a:avLst/>
          </a:prstGeom>
        </p:spPr>
        <p:txBody>
          <a:bodyPr lIns="0" tIns="0" rIns="0" bIns="0" rtlCol="0" anchor="t">
            <a:spAutoFit/>
          </a:bodyPr>
          <a:lstStyle/>
          <a:p>
            <a:pPr algn="ctr">
              <a:lnSpc>
                <a:spcPts val="4200"/>
              </a:lnSpc>
            </a:pPr>
            <a:r>
              <a:rPr lang="en-US" sz="3000" b="1">
                <a:solidFill>
                  <a:srgbClr val="000000"/>
                </a:solidFill>
                <a:latin typeface="Poppins Bold"/>
                <a:ea typeface="Poppins Bold"/>
                <a:cs typeface="Poppins Bold"/>
                <a:sym typeface="Poppins Bold"/>
              </a:rPr>
              <a:t>PEKAN INOVASI MAHASISWA </a:t>
            </a:r>
          </a:p>
          <a:p>
            <a:pPr algn="ctr">
              <a:lnSpc>
                <a:spcPts val="4200"/>
              </a:lnSpc>
            </a:pPr>
            <a:r>
              <a:rPr lang="en-US" sz="3000" b="1">
                <a:solidFill>
                  <a:srgbClr val="000000"/>
                </a:solidFill>
                <a:latin typeface="Poppins Bold"/>
                <a:ea typeface="Poppins Bold"/>
                <a:cs typeface="Poppins Bold"/>
                <a:sym typeface="Poppins Bold"/>
              </a:rPr>
              <a:t>(PIM)</a:t>
            </a:r>
          </a:p>
          <a:p>
            <a:pPr algn="ctr">
              <a:lnSpc>
                <a:spcPts val="4200"/>
              </a:lnSpc>
            </a:pPr>
            <a:endParaRPr lang="en-US" sz="3000" b="1">
              <a:solidFill>
                <a:srgbClr val="000000"/>
              </a:solidFill>
              <a:latin typeface="Poppins Bold"/>
              <a:ea typeface="Poppins Bold"/>
              <a:cs typeface="Poppins Bold"/>
              <a:sym typeface="Poppins Bold"/>
            </a:endParaRPr>
          </a:p>
          <a:p>
            <a:pPr marL="647700" lvl="1" indent="-323850" algn="just">
              <a:lnSpc>
                <a:spcPts val="4200"/>
              </a:lnSpc>
              <a:spcBef>
                <a:spcPct val="0"/>
              </a:spcBef>
              <a:buAutoNum type="arabicPeriod"/>
            </a:pPr>
            <a:r>
              <a:rPr lang="en-US" sz="3000">
                <a:solidFill>
                  <a:srgbClr val="000000"/>
                </a:solidFill>
                <a:latin typeface="Poppins"/>
                <a:ea typeface="Poppins"/>
                <a:cs typeface="Poppins"/>
                <a:sym typeface="Poppins"/>
              </a:rPr>
              <a:t>KARYA TULIS ILMIAH (KTI) YANG MENJELASKAN TENTANG KARYA (PRODUK ATAU PROTOTIPE) SESUAI DENGAN FORMAT YANG TELAH DITENTUKAN DALAM BUKU PANDUAN TECHNOVOLT 2025</a:t>
            </a:r>
          </a:p>
          <a:p>
            <a:pPr marL="647700" lvl="1" indent="-323850" algn="just">
              <a:lnSpc>
                <a:spcPts val="4200"/>
              </a:lnSpc>
              <a:spcBef>
                <a:spcPct val="0"/>
              </a:spcBef>
              <a:buAutoNum type="arabicPeriod"/>
            </a:pPr>
            <a:r>
              <a:rPr lang="en-US" sz="3000">
                <a:solidFill>
                  <a:srgbClr val="000000"/>
                </a:solidFill>
                <a:latin typeface="Poppins"/>
                <a:ea typeface="Poppins"/>
                <a:cs typeface="Poppins"/>
                <a:sym typeface="Poppins"/>
              </a:rPr>
              <a:t>Video Inovasi yang mendemonstrasikan karya (produk atau protitipe)</a:t>
            </a:r>
          </a:p>
          <a:p>
            <a:pPr marL="647700" lvl="1" indent="-323850" algn="just">
              <a:lnSpc>
                <a:spcPts val="4200"/>
              </a:lnSpc>
              <a:spcBef>
                <a:spcPct val="0"/>
              </a:spcBef>
              <a:buAutoNum type="arabicPeriod"/>
            </a:pPr>
            <a:r>
              <a:rPr lang="en-US" sz="3000">
                <a:solidFill>
                  <a:srgbClr val="000000"/>
                </a:solidFill>
                <a:latin typeface="Poppins"/>
                <a:ea typeface="Poppins"/>
                <a:cs typeface="Poppins"/>
                <a:sym typeface="Poppins"/>
              </a:rPr>
              <a:t>Pameran Inovasi untuk Top 20 Tim PIM</a:t>
            </a:r>
          </a:p>
        </p:txBody>
      </p:sp>
      <p:grpSp>
        <p:nvGrpSpPr>
          <p:cNvPr id="9" name="Group 9"/>
          <p:cNvGrpSpPr/>
          <p:nvPr/>
        </p:nvGrpSpPr>
        <p:grpSpPr>
          <a:xfrm>
            <a:off x="9619985" y="3045072"/>
            <a:ext cx="8003595" cy="7241928"/>
            <a:chOff x="0" y="0"/>
            <a:chExt cx="2107943" cy="1907339"/>
          </a:xfrm>
        </p:grpSpPr>
        <p:sp>
          <p:nvSpPr>
            <p:cNvPr id="10" name="Freeform 10"/>
            <p:cNvSpPr/>
            <p:nvPr/>
          </p:nvSpPr>
          <p:spPr>
            <a:xfrm>
              <a:off x="0" y="0"/>
              <a:ext cx="2107943" cy="1907339"/>
            </a:xfrm>
            <a:custGeom>
              <a:avLst/>
              <a:gdLst/>
              <a:ahLst/>
              <a:cxnLst/>
              <a:rect l="l" t="t" r="r" b="b"/>
              <a:pathLst>
                <a:path w="2107943" h="1907339">
                  <a:moveTo>
                    <a:pt x="49333" y="0"/>
                  </a:moveTo>
                  <a:lnTo>
                    <a:pt x="2058610" y="0"/>
                  </a:lnTo>
                  <a:cubicBezTo>
                    <a:pt x="2071694" y="0"/>
                    <a:pt x="2084242" y="5198"/>
                    <a:pt x="2093494" y="14449"/>
                  </a:cubicBezTo>
                  <a:cubicBezTo>
                    <a:pt x="2102745" y="23701"/>
                    <a:pt x="2107943" y="36249"/>
                    <a:pt x="2107943" y="49333"/>
                  </a:cubicBezTo>
                  <a:lnTo>
                    <a:pt x="2107943" y="1858006"/>
                  </a:lnTo>
                  <a:cubicBezTo>
                    <a:pt x="2107943" y="1885252"/>
                    <a:pt x="2085856" y="1907339"/>
                    <a:pt x="2058610" y="1907339"/>
                  </a:cubicBezTo>
                  <a:lnTo>
                    <a:pt x="49333" y="1907339"/>
                  </a:lnTo>
                  <a:cubicBezTo>
                    <a:pt x="36249" y="1907339"/>
                    <a:pt x="23701" y="1902141"/>
                    <a:pt x="14449" y="1892890"/>
                  </a:cubicBezTo>
                  <a:cubicBezTo>
                    <a:pt x="5198" y="1883638"/>
                    <a:pt x="0" y="1871090"/>
                    <a:pt x="0" y="1858006"/>
                  </a:cubicBezTo>
                  <a:lnTo>
                    <a:pt x="0" y="49333"/>
                  </a:lnTo>
                  <a:cubicBezTo>
                    <a:pt x="0" y="36249"/>
                    <a:pt x="5198" y="23701"/>
                    <a:pt x="14449" y="14449"/>
                  </a:cubicBezTo>
                  <a:cubicBezTo>
                    <a:pt x="23701" y="5198"/>
                    <a:pt x="36249" y="0"/>
                    <a:pt x="49333" y="0"/>
                  </a:cubicBezTo>
                  <a:close/>
                </a:path>
              </a:pathLst>
            </a:custGeom>
            <a:solidFill>
              <a:srgbClr val="F4570B">
                <a:alpha val="49804"/>
              </a:srgbClr>
            </a:solidFill>
          </p:spPr>
          <p:txBody>
            <a:bodyPr/>
            <a:lstStyle/>
            <a:p>
              <a:endParaRPr lang="en-US"/>
            </a:p>
          </p:txBody>
        </p:sp>
        <p:sp>
          <p:nvSpPr>
            <p:cNvPr id="11" name="TextBox 11"/>
            <p:cNvSpPr txBox="1"/>
            <p:nvPr/>
          </p:nvSpPr>
          <p:spPr>
            <a:xfrm>
              <a:off x="0" y="-76200"/>
              <a:ext cx="2107943" cy="1983539"/>
            </a:xfrm>
            <a:prstGeom prst="rect">
              <a:avLst/>
            </a:prstGeom>
          </p:spPr>
          <p:txBody>
            <a:bodyPr lIns="50800" tIns="50800" rIns="50800" bIns="50800" rtlCol="0" anchor="ctr"/>
            <a:lstStyle/>
            <a:p>
              <a:pPr algn="ctr">
                <a:lnSpc>
                  <a:spcPts val="3500"/>
                </a:lnSpc>
              </a:pPr>
              <a:endParaRPr/>
            </a:p>
          </p:txBody>
        </p:sp>
      </p:grpSp>
      <p:sp>
        <p:nvSpPr>
          <p:cNvPr id="12" name="TextBox 12"/>
          <p:cNvSpPr txBox="1"/>
          <p:nvPr/>
        </p:nvSpPr>
        <p:spPr>
          <a:xfrm>
            <a:off x="9973412" y="3153421"/>
            <a:ext cx="7285888" cy="6192697"/>
          </a:xfrm>
          <a:prstGeom prst="rect">
            <a:avLst/>
          </a:prstGeom>
        </p:spPr>
        <p:txBody>
          <a:bodyPr lIns="0" tIns="0" rIns="0" bIns="0" rtlCol="0" anchor="t">
            <a:spAutoFit/>
          </a:bodyPr>
          <a:lstStyle/>
          <a:p>
            <a:pPr algn="ctr">
              <a:lnSpc>
                <a:spcPts val="4587"/>
              </a:lnSpc>
            </a:pPr>
            <a:r>
              <a:rPr lang="en-US" sz="3276" b="1">
                <a:solidFill>
                  <a:srgbClr val="000000"/>
                </a:solidFill>
                <a:latin typeface="Poppins Bold"/>
                <a:ea typeface="Poppins Bold"/>
                <a:cs typeface="Poppins Bold"/>
                <a:sym typeface="Poppins Bold"/>
              </a:rPr>
              <a:t>PEKAN INOVASI SISWA </a:t>
            </a:r>
          </a:p>
          <a:p>
            <a:pPr algn="ctr">
              <a:lnSpc>
                <a:spcPts val="4587"/>
              </a:lnSpc>
            </a:pPr>
            <a:r>
              <a:rPr lang="en-US" sz="3276" b="1">
                <a:solidFill>
                  <a:srgbClr val="000000"/>
                </a:solidFill>
                <a:latin typeface="Poppins Bold"/>
                <a:ea typeface="Poppins Bold"/>
                <a:cs typeface="Poppins Bold"/>
                <a:sym typeface="Poppins Bold"/>
              </a:rPr>
              <a:t>(PIS)</a:t>
            </a:r>
          </a:p>
          <a:p>
            <a:pPr algn="just">
              <a:lnSpc>
                <a:spcPts val="4587"/>
              </a:lnSpc>
            </a:pPr>
            <a:endParaRPr lang="en-US" sz="3276" b="1">
              <a:solidFill>
                <a:srgbClr val="000000"/>
              </a:solidFill>
              <a:latin typeface="Poppins Bold"/>
              <a:ea typeface="Poppins Bold"/>
              <a:cs typeface="Poppins Bold"/>
              <a:sym typeface="Poppins Bold"/>
            </a:endParaRPr>
          </a:p>
          <a:p>
            <a:pPr marL="681014" lvl="1" indent="-340507" algn="just">
              <a:lnSpc>
                <a:spcPts val="4416"/>
              </a:lnSpc>
              <a:buAutoNum type="arabicPeriod"/>
            </a:pPr>
            <a:r>
              <a:rPr lang="en-US" sz="3154">
                <a:solidFill>
                  <a:srgbClr val="000000"/>
                </a:solidFill>
                <a:latin typeface="Poppins"/>
                <a:ea typeface="Poppins"/>
                <a:cs typeface="Poppins"/>
                <a:sym typeface="Poppins"/>
              </a:rPr>
              <a:t>Essay yang menjelaskan tentang subtema yang telah ditentukan</a:t>
            </a:r>
          </a:p>
          <a:p>
            <a:pPr marL="681014" lvl="1" indent="-340507" algn="just">
              <a:lnSpc>
                <a:spcPts val="4416"/>
              </a:lnSpc>
              <a:spcBef>
                <a:spcPct val="0"/>
              </a:spcBef>
              <a:buAutoNum type="arabicPeriod"/>
            </a:pPr>
            <a:r>
              <a:rPr lang="en-US" sz="3154">
                <a:solidFill>
                  <a:srgbClr val="000000"/>
                </a:solidFill>
                <a:latin typeface="Poppins"/>
                <a:ea typeface="Poppins"/>
                <a:cs typeface="Poppins"/>
                <a:sym typeface="Poppins"/>
              </a:rPr>
              <a:t>Poster ilmiah yang menjelaskan subtema yang telah ditentukan</a:t>
            </a:r>
          </a:p>
          <a:p>
            <a:pPr marL="681014" lvl="1" indent="-340507" algn="just">
              <a:lnSpc>
                <a:spcPts val="4416"/>
              </a:lnSpc>
              <a:spcBef>
                <a:spcPct val="0"/>
              </a:spcBef>
              <a:buAutoNum type="arabicPeriod"/>
            </a:pPr>
            <a:r>
              <a:rPr lang="en-US" sz="3154">
                <a:solidFill>
                  <a:srgbClr val="000000"/>
                </a:solidFill>
                <a:latin typeface="Poppins"/>
                <a:ea typeface="Poppins"/>
                <a:cs typeface="Poppins"/>
                <a:sym typeface="Poppins"/>
              </a:rPr>
              <a:t>Diskusi Panel (Presentasi Online) untuk Top 20 Tim PIS</a:t>
            </a:r>
          </a:p>
          <a:p>
            <a:pPr marL="681014" lvl="1" indent="-340507" algn="just">
              <a:lnSpc>
                <a:spcPts val="4416"/>
              </a:lnSpc>
              <a:spcBef>
                <a:spcPct val="0"/>
              </a:spcBef>
              <a:buAutoNum type="arabicPeriod"/>
            </a:pPr>
            <a:r>
              <a:rPr lang="en-US" sz="3154">
                <a:solidFill>
                  <a:srgbClr val="000000"/>
                </a:solidFill>
                <a:latin typeface="Poppins"/>
                <a:ea typeface="Poppins"/>
                <a:cs typeface="Poppins"/>
                <a:sym typeface="Poppins"/>
              </a:rPr>
              <a:t>Presentasi Final Top 3 Tim PIS</a:t>
            </a:r>
          </a:p>
        </p:txBody>
      </p:sp>
      <p:grpSp>
        <p:nvGrpSpPr>
          <p:cNvPr id="13" name="Group 13"/>
          <p:cNvGrpSpPr/>
          <p:nvPr/>
        </p:nvGrpSpPr>
        <p:grpSpPr>
          <a:xfrm>
            <a:off x="-4520021" y="-205806"/>
            <a:ext cx="9314502" cy="2049951"/>
            <a:chOff x="0" y="0"/>
            <a:chExt cx="2784716" cy="612865"/>
          </a:xfrm>
        </p:grpSpPr>
        <p:sp>
          <p:nvSpPr>
            <p:cNvPr id="14" name="Freeform 14"/>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15" name="TextBox 15"/>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sp>
        <p:nvSpPr>
          <p:cNvPr id="16" name="Freeform 16"/>
          <p:cNvSpPr/>
          <p:nvPr/>
        </p:nvSpPr>
        <p:spPr>
          <a:xfrm rot="-10153372">
            <a:off x="12587094" y="-881989"/>
            <a:ext cx="7224999" cy="3402318"/>
          </a:xfrm>
          <a:custGeom>
            <a:avLst/>
            <a:gdLst/>
            <a:ahLst/>
            <a:cxnLst/>
            <a:rect l="l" t="t" r="r" b="b"/>
            <a:pathLst>
              <a:path w="7224999" h="3402318">
                <a:moveTo>
                  <a:pt x="0" y="0"/>
                </a:moveTo>
                <a:lnTo>
                  <a:pt x="7224999" y="0"/>
                </a:lnTo>
                <a:lnTo>
                  <a:pt x="7224999" y="3402317"/>
                </a:lnTo>
                <a:lnTo>
                  <a:pt x="0" y="34023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7" name="Group 17"/>
          <p:cNvGrpSpPr/>
          <p:nvPr/>
        </p:nvGrpSpPr>
        <p:grpSpPr>
          <a:xfrm>
            <a:off x="137230" y="401084"/>
            <a:ext cx="4429258" cy="1255231"/>
            <a:chOff x="0" y="0"/>
            <a:chExt cx="5905677" cy="1673642"/>
          </a:xfrm>
        </p:grpSpPr>
        <p:sp>
          <p:nvSpPr>
            <p:cNvPr id="18" name="Freeform 18"/>
            <p:cNvSpPr/>
            <p:nvPr/>
          </p:nvSpPr>
          <p:spPr>
            <a:xfrm>
              <a:off x="0" y="465975"/>
              <a:ext cx="914761" cy="1028079"/>
            </a:xfrm>
            <a:custGeom>
              <a:avLst/>
              <a:gdLst/>
              <a:ahLst/>
              <a:cxnLst/>
              <a:rect l="l" t="t" r="r" b="b"/>
              <a:pathLst>
                <a:path w="914761" h="1028079">
                  <a:moveTo>
                    <a:pt x="0" y="0"/>
                  </a:moveTo>
                  <a:lnTo>
                    <a:pt x="914761" y="0"/>
                  </a:lnTo>
                  <a:lnTo>
                    <a:pt x="914761" y="1028078"/>
                  </a:lnTo>
                  <a:lnTo>
                    <a:pt x="0" y="1028078"/>
                  </a:lnTo>
                  <a:lnTo>
                    <a:pt x="0" y="0"/>
                  </a:lnTo>
                  <a:close/>
                </a:path>
              </a:pathLst>
            </a:custGeom>
            <a:blipFill>
              <a:blip r:embed="rId8"/>
              <a:stretch>
                <a:fillRect l="-157" r="-157"/>
              </a:stretch>
            </a:blipFill>
          </p:spPr>
          <p:txBody>
            <a:bodyPr/>
            <a:lstStyle/>
            <a:p>
              <a:endParaRPr lang="en-US"/>
            </a:p>
          </p:txBody>
        </p:sp>
        <p:sp>
          <p:nvSpPr>
            <p:cNvPr id="19" name="Freeform 19"/>
            <p:cNvSpPr/>
            <p:nvPr/>
          </p:nvSpPr>
          <p:spPr>
            <a:xfrm>
              <a:off x="2552957" y="332309"/>
              <a:ext cx="1278000" cy="1109715"/>
            </a:xfrm>
            <a:custGeom>
              <a:avLst/>
              <a:gdLst/>
              <a:ahLst/>
              <a:cxnLst/>
              <a:rect l="l" t="t" r="r" b="b"/>
              <a:pathLst>
                <a:path w="1278000" h="1109715">
                  <a:moveTo>
                    <a:pt x="0" y="0"/>
                  </a:moveTo>
                  <a:lnTo>
                    <a:pt x="1278001" y="0"/>
                  </a:lnTo>
                  <a:lnTo>
                    <a:pt x="1278001" y="1109715"/>
                  </a:lnTo>
                  <a:lnTo>
                    <a:pt x="0" y="1109715"/>
                  </a:lnTo>
                  <a:lnTo>
                    <a:pt x="0" y="0"/>
                  </a:lnTo>
                  <a:close/>
                </a:path>
              </a:pathLst>
            </a:custGeom>
            <a:blipFill>
              <a:blip r:embed="rId9"/>
              <a:stretch>
                <a:fillRect t="-7582" b="-7582"/>
              </a:stretch>
            </a:blipFill>
          </p:spPr>
          <p:txBody>
            <a:bodyPr/>
            <a:lstStyle/>
            <a:p>
              <a:endParaRPr lang="en-US"/>
            </a:p>
          </p:txBody>
        </p:sp>
        <p:sp>
          <p:nvSpPr>
            <p:cNvPr id="20" name="Freeform 20"/>
            <p:cNvSpPr/>
            <p:nvPr/>
          </p:nvSpPr>
          <p:spPr>
            <a:xfrm>
              <a:off x="3647025" y="0"/>
              <a:ext cx="1476344" cy="1673642"/>
            </a:xfrm>
            <a:custGeom>
              <a:avLst/>
              <a:gdLst/>
              <a:ahLst/>
              <a:cxnLst/>
              <a:rect l="l" t="t" r="r" b="b"/>
              <a:pathLst>
                <a:path w="1476344" h="1673642">
                  <a:moveTo>
                    <a:pt x="0" y="0"/>
                  </a:moveTo>
                  <a:lnTo>
                    <a:pt x="1476343" y="0"/>
                  </a:lnTo>
                  <a:lnTo>
                    <a:pt x="1476343" y="1673642"/>
                  </a:lnTo>
                  <a:lnTo>
                    <a:pt x="0" y="1673642"/>
                  </a:lnTo>
                  <a:lnTo>
                    <a:pt x="0" y="0"/>
                  </a:lnTo>
                  <a:close/>
                </a:path>
              </a:pathLst>
            </a:custGeom>
            <a:blipFill>
              <a:blip r:embed="rId10"/>
              <a:stretch>
                <a:fillRect l="-20229" r="-10718" b="-15511"/>
              </a:stretch>
            </a:blipFill>
          </p:spPr>
          <p:txBody>
            <a:bodyPr/>
            <a:lstStyle/>
            <a:p>
              <a:endParaRPr lang="en-US"/>
            </a:p>
          </p:txBody>
        </p:sp>
        <p:sp>
          <p:nvSpPr>
            <p:cNvPr id="21" name="Freeform 21"/>
            <p:cNvSpPr/>
            <p:nvPr/>
          </p:nvSpPr>
          <p:spPr>
            <a:xfrm>
              <a:off x="1096188" y="384339"/>
              <a:ext cx="1456770" cy="1005655"/>
            </a:xfrm>
            <a:custGeom>
              <a:avLst/>
              <a:gdLst/>
              <a:ahLst/>
              <a:cxnLst/>
              <a:rect l="l" t="t" r="r" b="b"/>
              <a:pathLst>
                <a:path w="1456770" h="1005655">
                  <a:moveTo>
                    <a:pt x="0" y="0"/>
                  </a:moveTo>
                  <a:lnTo>
                    <a:pt x="1456769" y="0"/>
                  </a:lnTo>
                  <a:lnTo>
                    <a:pt x="1456769" y="1005655"/>
                  </a:lnTo>
                  <a:lnTo>
                    <a:pt x="0" y="1005655"/>
                  </a:lnTo>
                  <a:lnTo>
                    <a:pt x="0" y="0"/>
                  </a:lnTo>
                  <a:close/>
                </a:path>
              </a:pathLst>
            </a:custGeom>
            <a:blipFill>
              <a:blip r:embed="rId11"/>
              <a:stretch>
                <a:fillRect t="-4353" b="-4353"/>
              </a:stretch>
            </a:blipFill>
          </p:spPr>
          <p:txBody>
            <a:bodyPr/>
            <a:lstStyle/>
            <a:p>
              <a:endParaRPr lang="en-US"/>
            </a:p>
          </p:txBody>
        </p:sp>
        <p:sp>
          <p:nvSpPr>
            <p:cNvPr id="22" name="Freeform 22"/>
            <p:cNvSpPr/>
            <p:nvPr/>
          </p:nvSpPr>
          <p:spPr>
            <a:xfrm>
              <a:off x="4570077" y="169021"/>
              <a:ext cx="1335600" cy="1335600"/>
            </a:xfrm>
            <a:custGeom>
              <a:avLst/>
              <a:gdLst/>
              <a:ahLst/>
              <a:cxnLst/>
              <a:rect l="l" t="t" r="r" b="b"/>
              <a:pathLst>
                <a:path w="1335600" h="1335600">
                  <a:moveTo>
                    <a:pt x="0" y="0"/>
                  </a:moveTo>
                  <a:lnTo>
                    <a:pt x="1335600" y="0"/>
                  </a:lnTo>
                  <a:lnTo>
                    <a:pt x="1335600" y="1335600"/>
                  </a:lnTo>
                  <a:lnTo>
                    <a:pt x="0" y="1335600"/>
                  </a:lnTo>
                  <a:lnTo>
                    <a:pt x="0" y="0"/>
                  </a:lnTo>
                  <a:close/>
                </a:path>
              </a:pathLst>
            </a:custGeom>
            <a:blipFill>
              <a:blip r:embed="rId12"/>
              <a:stretch>
                <a:fillRect/>
              </a:stretch>
            </a:blipFill>
          </p:spPr>
          <p:txBody>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alphaModFix amt="3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601389">
            <a:off x="-5020335" y="8525344"/>
            <a:ext cx="7481935" cy="3523311"/>
          </a:xfrm>
          <a:custGeom>
            <a:avLst/>
            <a:gdLst/>
            <a:ahLst/>
            <a:cxnLst/>
            <a:rect l="l" t="t" r="r" b="b"/>
            <a:pathLst>
              <a:path w="7481935" h="3523311">
                <a:moveTo>
                  <a:pt x="0" y="0"/>
                </a:moveTo>
                <a:lnTo>
                  <a:pt x="7481935" y="0"/>
                </a:lnTo>
                <a:lnTo>
                  <a:pt x="7481935" y="3523312"/>
                </a:lnTo>
                <a:lnTo>
                  <a:pt x="0" y="352331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4" name="TextBox 4"/>
          <p:cNvSpPr txBox="1"/>
          <p:nvPr/>
        </p:nvSpPr>
        <p:spPr>
          <a:xfrm>
            <a:off x="6036284" y="209569"/>
            <a:ext cx="6215433" cy="2625972"/>
          </a:xfrm>
          <a:prstGeom prst="rect">
            <a:avLst/>
          </a:prstGeom>
        </p:spPr>
        <p:txBody>
          <a:bodyPr lIns="0" tIns="0" rIns="0" bIns="0" rtlCol="0" anchor="t">
            <a:spAutoFit/>
          </a:bodyPr>
          <a:lstStyle/>
          <a:p>
            <a:pPr algn="ctr">
              <a:lnSpc>
                <a:spcPts val="18536"/>
              </a:lnSpc>
            </a:pPr>
            <a:r>
              <a:rPr lang="en-US" sz="13240">
                <a:solidFill>
                  <a:srgbClr val="F4570B"/>
                </a:solidFill>
                <a:latin typeface="TAN Tangkiwood"/>
                <a:ea typeface="TAN Tangkiwood"/>
                <a:cs typeface="TAN Tangkiwood"/>
                <a:sym typeface="TAN Tangkiwood"/>
              </a:rPr>
              <a:t>SUBTEMA</a:t>
            </a:r>
          </a:p>
        </p:txBody>
      </p:sp>
      <p:grpSp>
        <p:nvGrpSpPr>
          <p:cNvPr id="5" name="Group 5"/>
          <p:cNvGrpSpPr/>
          <p:nvPr/>
        </p:nvGrpSpPr>
        <p:grpSpPr>
          <a:xfrm>
            <a:off x="-4520021" y="-205806"/>
            <a:ext cx="9314502" cy="2049951"/>
            <a:chOff x="0" y="0"/>
            <a:chExt cx="2784716" cy="612865"/>
          </a:xfrm>
        </p:grpSpPr>
        <p:sp>
          <p:nvSpPr>
            <p:cNvPr id="6" name="Freeform 6"/>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7" name="TextBox 7"/>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sp>
        <p:nvSpPr>
          <p:cNvPr id="8" name="Freeform 8"/>
          <p:cNvSpPr/>
          <p:nvPr/>
        </p:nvSpPr>
        <p:spPr>
          <a:xfrm rot="-10153372">
            <a:off x="12587094" y="-881989"/>
            <a:ext cx="7224999" cy="3402318"/>
          </a:xfrm>
          <a:custGeom>
            <a:avLst/>
            <a:gdLst/>
            <a:ahLst/>
            <a:cxnLst/>
            <a:rect l="l" t="t" r="r" b="b"/>
            <a:pathLst>
              <a:path w="7224999" h="3402318">
                <a:moveTo>
                  <a:pt x="0" y="0"/>
                </a:moveTo>
                <a:lnTo>
                  <a:pt x="7224999" y="0"/>
                </a:lnTo>
                <a:lnTo>
                  <a:pt x="7224999" y="3402317"/>
                </a:lnTo>
                <a:lnTo>
                  <a:pt x="0" y="34023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9" name="Group 9"/>
          <p:cNvGrpSpPr/>
          <p:nvPr/>
        </p:nvGrpSpPr>
        <p:grpSpPr>
          <a:xfrm>
            <a:off x="2449624" y="3547343"/>
            <a:ext cx="13414590" cy="4987833"/>
            <a:chOff x="0" y="0"/>
            <a:chExt cx="17886121" cy="6650445"/>
          </a:xfrm>
        </p:grpSpPr>
        <p:grpSp>
          <p:nvGrpSpPr>
            <p:cNvPr id="10" name="Group 10"/>
            <p:cNvGrpSpPr/>
            <p:nvPr/>
          </p:nvGrpSpPr>
          <p:grpSpPr>
            <a:xfrm>
              <a:off x="0" y="0"/>
              <a:ext cx="17886121" cy="6650445"/>
              <a:chOff x="0" y="0"/>
              <a:chExt cx="3533061" cy="1313668"/>
            </a:xfrm>
          </p:grpSpPr>
          <p:sp>
            <p:nvSpPr>
              <p:cNvPr id="11" name="Freeform 11"/>
              <p:cNvSpPr/>
              <p:nvPr/>
            </p:nvSpPr>
            <p:spPr>
              <a:xfrm>
                <a:off x="0" y="0"/>
                <a:ext cx="3533061" cy="1313668"/>
              </a:xfrm>
              <a:custGeom>
                <a:avLst/>
                <a:gdLst/>
                <a:ahLst/>
                <a:cxnLst/>
                <a:rect l="l" t="t" r="r" b="b"/>
                <a:pathLst>
                  <a:path w="3533061" h="1313668">
                    <a:moveTo>
                      <a:pt x="29433" y="0"/>
                    </a:moveTo>
                    <a:lnTo>
                      <a:pt x="3503627" y="0"/>
                    </a:lnTo>
                    <a:cubicBezTo>
                      <a:pt x="3519883" y="0"/>
                      <a:pt x="3533061" y="13178"/>
                      <a:pt x="3533061" y="29433"/>
                    </a:cubicBezTo>
                    <a:lnTo>
                      <a:pt x="3533061" y="1284235"/>
                    </a:lnTo>
                    <a:cubicBezTo>
                      <a:pt x="3533061" y="1300490"/>
                      <a:pt x="3519883" y="1313668"/>
                      <a:pt x="3503627" y="1313668"/>
                    </a:cubicBezTo>
                    <a:lnTo>
                      <a:pt x="29433" y="1313668"/>
                    </a:lnTo>
                    <a:cubicBezTo>
                      <a:pt x="13178" y="1313668"/>
                      <a:pt x="0" y="1300490"/>
                      <a:pt x="0" y="1284235"/>
                    </a:cubicBezTo>
                    <a:lnTo>
                      <a:pt x="0" y="29433"/>
                    </a:lnTo>
                    <a:cubicBezTo>
                      <a:pt x="0" y="13178"/>
                      <a:pt x="13178" y="0"/>
                      <a:pt x="29433" y="0"/>
                    </a:cubicBezTo>
                    <a:close/>
                  </a:path>
                </a:pathLst>
              </a:custGeom>
              <a:solidFill>
                <a:srgbClr val="F4570B">
                  <a:alpha val="49804"/>
                </a:srgbClr>
              </a:solidFill>
            </p:spPr>
            <p:txBody>
              <a:bodyPr/>
              <a:lstStyle/>
              <a:p>
                <a:endParaRPr lang="en-US"/>
              </a:p>
            </p:txBody>
          </p:sp>
          <p:sp>
            <p:nvSpPr>
              <p:cNvPr id="12" name="TextBox 12"/>
              <p:cNvSpPr txBox="1"/>
              <p:nvPr/>
            </p:nvSpPr>
            <p:spPr>
              <a:xfrm>
                <a:off x="0" y="-76200"/>
                <a:ext cx="3533061" cy="1389868"/>
              </a:xfrm>
              <a:prstGeom prst="rect">
                <a:avLst/>
              </a:prstGeom>
            </p:spPr>
            <p:txBody>
              <a:bodyPr lIns="50800" tIns="50800" rIns="50800" bIns="50800" rtlCol="0" anchor="ctr"/>
              <a:lstStyle/>
              <a:p>
                <a:pPr algn="ctr">
                  <a:lnSpc>
                    <a:spcPts val="3500"/>
                  </a:lnSpc>
                </a:pPr>
                <a:endParaRPr/>
              </a:p>
            </p:txBody>
          </p:sp>
        </p:grpSp>
        <p:sp>
          <p:nvSpPr>
            <p:cNvPr id="13" name="TextBox 13"/>
            <p:cNvSpPr txBox="1"/>
            <p:nvPr/>
          </p:nvSpPr>
          <p:spPr>
            <a:xfrm>
              <a:off x="623473" y="1016462"/>
              <a:ext cx="16639174" cy="3732880"/>
            </a:xfrm>
            <a:prstGeom prst="rect">
              <a:avLst/>
            </a:prstGeom>
          </p:spPr>
          <p:txBody>
            <a:bodyPr lIns="0" tIns="0" rIns="0" bIns="0" rtlCol="0" anchor="t">
              <a:spAutoFit/>
            </a:bodyPr>
            <a:lstStyle/>
            <a:p>
              <a:pPr algn="ctr">
                <a:lnSpc>
                  <a:spcPts val="3839"/>
                </a:lnSpc>
              </a:pPr>
              <a:endParaRPr/>
            </a:p>
            <a:p>
              <a:pPr marL="594864" lvl="1" indent="-297432" algn="just">
                <a:lnSpc>
                  <a:spcPts val="4683"/>
                </a:lnSpc>
                <a:buAutoNum type="arabicPeriod"/>
              </a:pPr>
              <a:r>
                <a:rPr lang="en-US" sz="2755">
                  <a:solidFill>
                    <a:srgbClr val="000000"/>
                  </a:solidFill>
                  <a:latin typeface="Poppins"/>
                  <a:ea typeface="Poppins"/>
                  <a:cs typeface="Poppins"/>
                  <a:sym typeface="Poppins"/>
                </a:rPr>
                <a:t>PENGEMBANGAN TEKNOLOGI UNTUK PENGGUNAAN LISTRIK</a:t>
              </a:r>
            </a:p>
            <a:p>
              <a:pPr marL="594864" lvl="1" indent="-297432" algn="just">
                <a:lnSpc>
                  <a:spcPts val="4683"/>
                </a:lnSpc>
                <a:buAutoNum type="arabicPeriod"/>
              </a:pPr>
              <a:r>
                <a:rPr lang="en-US" sz="2755">
                  <a:solidFill>
                    <a:srgbClr val="000000"/>
                  </a:solidFill>
                  <a:latin typeface="Poppins"/>
                  <a:ea typeface="Poppins"/>
                  <a:cs typeface="Poppins"/>
                  <a:sym typeface="Poppins"/>
                </a:rPr>
                <a:t>Inovasi Energi Baru Terbarukan untuk Masa Depan Berkelanjutan untuk Optimalisasi Green Energy</a:t>
              </a:r>
            </a:p>
            <a:p>
              <a:pPr marL="594864" lvl="1" indent="-297432" algn="just">
                <a:lnSpc>
                  <a:spcPts val="4683"/>
                </a:lnSpc>
                <a:buAutoNum type="arabicPeriod"/>
              </a:pPr>
              <a:r>
                <a:rPr lang="en-US" sz="2755">
                  <a:solidFill>
                    <a:srgbClr val="000000"/>
                  </a:solidFill>
                  <a:latin typeface="Poppins"/>
                  <a:ea typeface="Poppins"/>
                  <a:cs typeface="Poppins"/>
                  <a:sym typeface="Poppins"/>
                </a:rPr>
                <a:t>Kolaboratif AI dan IoT untuk Optimalisasi Energi Listrik </a:t>
              </a:r>
            </a:p>
          </p:txBody>
        </p:sp>
      </p:grpSp>
      <p:grpSp>
        <p:nvGrpSpPr>
          <p:cNvPr id="14" name="Group 14"/>
          <p:cNvGrpSpPr/>
          <p:nvPr/>
        </p:nvGrpSpPr>
        <p:grpSpPr>
          <a:xfrm>
            <a:off x="137230" y="401084"/>
            <a:ext cx="4429258" cy="1255231"/>
            <a:chOff x="0" y="0"/>
            <a:chExt cx="5905677" cy="1673642"/>
          </a:xfrm>
        </p:grpSpPr>
        <p:sp>
          <p:nvSpPr>
            <p:cNvPr id="15" name="Freeform 15"/>
            <p:cNvSpPr/>
            <p:nvPr/>
          </p:nvSpPr>
          <p:spPr>
            <a:xfrm>
              <a:off x="0" y="465975"/>
              <a:ext cx="914761" cy="1028079"/>
            </a:xfrm>
            <a:custGeom>
              <a:avLst/>
              <a:gdLst/>
              <a:ahLst/>
              <a:cxnLst/>
              <a:rect l="l" t="t" r="r" b="b"/>
              <a:pathLst>
                <a:path w="914761" h="1028079">
                  <a:moveTo>
                    <a:pt x="0" y="0"/>
                  </a:moveTo>
                  <a:lnTo>
                    <a:pt x="914761" y="0"/>
                  </a:lnTo>
                  <a:lnTo>
                    <a:pt x="914761" y="1028078"/>
                  </a:lnTo>
                  <a:lnTo>
                    <a:pt x="0" y="1028078"/>
                  </a:lnTo>
                  <a:lnTo>
                    <a:pt x="0" y="0"/>
                  </a:lnTo>
                  <a:close/>
                </a:path>
              </a:pathLst>
            </a:custGeom>
            <a:blipFill>
              <a:blip r:embed="rId8"/>
              <a:stretch>
                <a:fillRect l="-157" r="-157"/>
              </a:stretch>
            </a:blipFill>
          </p:spPr>
          <p:txBody>
            <a:bodyPr/>
            <a:lstStyle/>
            <a:p>
              <a:endParaRPr lang="en-US"/>
            </a:p>
          </p:txBody>
        </p:sp>
        <p:sp>
          <p:nvSpPr>
            <p:cNvPr id="16" name="Freeform 16"/>
            <p:cNvSpPr/>
            <p:nvPr/>
          </p:nvSpPr>
          <p:spPr>
            <a:xfrm>
              <a:off x="2552957" y="332309"/>
              <a:ext cx="1278000" cy="1109715"/>
            </a:xfrm>
            <a:custGeom>
              <a:avLst/>
              <a:gdLst/>
              <a:ahLst/>
              <a:cxnLst/>
              <a:rect l="l" t="t" r="r" b="b"/>
              <a:pathLst>
                <a:path w="1278000" h="1109715">
                  <a:moveTo>
                    <a:pt x="0" y="0"/>
                  </a:moveTo>
                  <a:lnTo>
                    <a:pt x="1278001" y="0"/>
                  </a:lnTo>
                  <a:lnTo>
                    <a:pt x="1278001" y="1109715"/>
                  </a:lnTo>
                  <a:lnTo>
                    <a:pt x="0" y="1109715"/>
                  </a:lnTo>
                  <a:lnTo>
                    <a:pt x="0" y="0"/>
                  </a:lnTo>
                  <a:close/>
                </a:path>
              </a:pathLst>
            </a:custGeom>
            <a:blipFill>
              <a:blip r:embed="rId9"/>
              <a:stretch>
                <a:fillRect t="-7582" b="-7582"/>
              </a:stretch>
            </a:blipFill>
          </p:spPr>
          <p:txBody>
            <a:bodyPr/>
            <a:lstStyle/>
            <a:p>
              <a:endParaRPr lang="en-US"/>
            </a:p>
          </p:txBody>
        </p:sp>
        <p:sp>
          <p:nvSpPr>
            <p:cNvPr id="17" name="Freeform 17"/>
            <p:cNvSpPr/>
            <p:nvPr/>
          </p:nvSpPr>
          <p:spPr>
            <a:xfrm>
              <a:off x="3647025" y="0"/>
              <a:ext cx="1476344" cy="1673642"/>
            </a:xfrm>
            <a:custGeom>
              <a:avLst/>
              <a:gdLst/>
              <a:ahLst/>
              <a:cxnLst/>
              <a:rect l="l" t="t" r="r" b="b"/>
              <a:pathLst>
                <a:path w="1476344" h="1673642">
                  <a:moveTo>
                    <a:pt x="0" y="0"/>
                  </a:moveTo>
                  <a:lnTo>
                    <a:pt x="1476343" y="0"/>
                  </a:lnTo>
                  <a:lnTo>
                    <a:pt x="1476343" y="1673642"/>
                  </a:lnTo>
                  <a:lnTo>
                    <a:pt x="0" y="1673642"/>
                  </a:lnTo>
                  <a:lnTo>
                    <a:pt x="0" y="0"/>
                  </a:lnTo>
                  <a:close/>
                </a:path>
              </a:pathLst>
            </a:custGeom>
            <a:blipFill>
              <a:blip r:embed="rId10"/>
              <a:stretch>
                <a:fillRect l="-20229" r="-10718" b="-15511"/>
              </a:stretch>
            </a:blipFill>
          </p:spPr>
          <p:txBody>
            <a:bodyPr/>
            <a:lstStyle/>
            <a:p>
              <a:endParaRPr lang="en-US"/>
            </a:p>
          </p:txBody>
        </p:sp>
        <p:sp>
          <p:nvSpPr>
            <p:cNvPr id="18" name="Freeform 18"/>
            <p:cNvSpPr/>
            <p:nvPr/>
          </p:nvSpPr>
          <p:spPr>
            <a:xfrm>
              <a:off x="1096188" y="384339"/>
              <a:ext cx="1456770" cy="1005655"/>
            </a:xfrm>
            <a:custGeom>
              <a:avLst/>
              <a:gdLst/>
              <a:ahLst/>
              <a:cxnLst/>
              <a:rect l="l" t="t" r="r" b="b"/>
              <a:pathLst>
                <a:path w="1456770" h="1005655">
                  <a:moveTo>
                    <a:pt x="0" y="0"/>
                  </a:moveTo>
                  <a:lnTo>
                    <a:pt x="1456769" y="0"/>
                  </a:lnTo>
                  <a:lnTo>
                    <a:pt x="1456769" y="1005655"/>
                  </a:lnTo>
                  <a:lnTo>
                    <a:pt x="0" y="1005655"/>
                  </a:lnTo>
                  <a:lnTo>
                    <a:pt x="0" y="0"/>
                  </a:lnTo>
                  <a:close/>
                </a:path>
              </a:pathLst>
            </a:custGeom>
            <a:blipFill>
              <a:blip r:embed="rId11"/>
              <a:stretch>
                <a:fillRect t="-4353" b="-4353"/>
              </a:stretch>
            </a:blipFill>
          </p:spPr>
          <p:txBody>
            <a:bodyPr/>
            <a:lstStyle/>
            <a:p>
              <a:endParaRPr lang="en-US"/>
            </a:p>
          </p:txBody>
        </p:sp>
        <p:sp>
          <p:nvSpPr>
            <p:cNvPr id="19" name="Freeform 19"/>
            <p:cNvSpPr/>
            <p:nvPr/>
          </p:nvSpPr>
          <p:spPr>
            <a:xfrm>
              <a:off x="4570077" y="169021"/>
              <a:ext cx="1335600" cy="1335600"/>
            </a:xfrm>
            <a:custGeom>
              <a:avLst/>
              <a:gdLst/>
              <a:ahLst/>
              <a:cxnLst/>
              <a:rect l="l" t="t" r="r" b="b"/>
              <a:pathLst>
                <a:path w="1335600" h="1335600">
                  <a:moveTo>
                    <a:pt x="0" y="0"/>
                  </a:moveTo>
                  <a:lnTo>
                    <a:pt x="1335600" y="0"/>
                  </a:lnTo>
                  <a:lnTo>
                    <a:pt x="1335600" y="1335600"/>
                  </a:lnTo>
                  <a:lnTo>
                    <a:pt x="0" y="1335600"/>
                  </a:lnTo>
                  <a:lnTo>
                    <a:pt x="0" y="0"/>
                  </a:lnTo>
                  <a:close/>
                </a:path>
              </a:pathLst>
            </a:custGeom>
            <a:blipFill>
              <a:blip r:embed="rId12"/>
              <a:stretch>
                <a:fillRect/>
              </a:stretch>
            </a:blipFill>
          </p:spPr>
          <p:txBody>
            <a:bodyP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alphaModFix amt="37000"/>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2285636" y="3045072"/>
            <a:ext cx="6801497" cy="5467631"/>
            <a:chOff x="0" y="0"/>
            <a:chExt cx="1791341" cy="1440035"/>
          </a:xfrm>
        </p:grpSpPr>
        <p:sp>
          <p:nvSpPr>
            <p:cNvPr id="4" name="Freeform 4"/>
            <p:cNvSpPr/>
            <p:nvPr/>
          </p:nvSpPr>
          <p:spPr>
            <a:xfrm>
              <a:off x="0" y="0"/>
              <a:ext cx="1791341" cy="1440035"/>
            </a:xfrm>
            <a:custGeom>
              <a:avLst/>
              <a:gdLst/>
              <a:ahLst/>
              <a:cxnLst/>
              <a:rect l="l" t="t" r="r" b="b"/>
              <a:pathLst>
                <a:path w="1791341" h="1440035">
                  <a:moveTo>
                    <a:pt x="58052" y="0"/>
                  </a:moveTo>
                  <a:lnTo>
                    <a:pt x="1733289" y="0"/>
                  </a:lnTo>
                  <a:cubicBezTo>
                    <a:pt x="1748685" y="0"/>
                    <a:pt x="1763451" y="6116"/>
                    <a:pt x="1774338" y="17003"/>
                  </a:cubicBezTo>
                  <a:cubicBezTo>
                    <a:pt x="1785225" y="27890"/>
                    <a:pt x="1791341" y="42655"/>
                    <a:pt x="1791341" y="58052"/>
                  </a:cubicBezTo>
                  <a:lnTo>
                    <a:pt x="1791341" y="1381983"/>
                  </a:lnTo>
                  <a:cubicBezTo>
                    <a:pt x="1791341" y="1414044"/>
                    <a:pt x="1765350" y="1440035"/>
                    <a:pt x="1733289" y="1440035"/>
                  </a:cubicBezTo>
                  <a:lnTo>
                    <a:pt x="58052" y="1440035"/>
                  </a:lnTo>
                  <a:cubicBezTo>
                    <a:pt x="25991" y="1440035"/>
                    <a:pt x="0" y="1414044"/>
                    <a:pt x="0" y="1381983"/>
                  </a:cubicBezTo>
                  <a:lnTo>
                    <a:pt x="0" y="58052"/>
                  </a:lnTo>
                  <a:cubicBezTo>
                    <a:pt x="0" y="25991"/>
                    <a:pt x="25991" y="0"/>
                    <a:pt x="58052" y="0"/>
                  </a:cubicBezTo>
                  <a:close/>
                </a:path>
              </a:pathLst>
            </a:custGeom>
            <a:solidFill>
              <a:srgbClr val="E0DBA8">
                <a:alpha val="60000"/>
              </a:srgbClr>
            </a:solidFill>
          </p:spPr>
          <p:txBody>
            <a:bodyPr/>
            <a:lstStyle/>
            <a:p>
              <a:endParaRPr lang="en-US"/>
            </a:p>
          </p:txBody>
        </p:sp>
        <p:sp>
          <p:nvSpPr>
            <p:cNvPr id="5" name="TextBox 5"/>
            <p:cNvSpPr txBox="1"/>
            <p:nvPr/>
          </p:nvSpPr>
          <p:spPr>
            <a:xfrm>
              <a:off x="0" y="-76200"/>
              <a:ext cx="1791341" cy="1516235"/>
            </a:xfrm>
            <a:prstGeom prst="rect">
              <a:avLst/>
            </a:prstGeom>
          </p:spPr>
          <p:txBody>
            <a:bodyPr lIns="50800" tIns="50800" rIns="50800" bIns="50800" rtlCol="0" anchor="ctr"/>
            <a:lstStyle/>
            <a:p>
              <a:pPr algn="ctr">
                <a:lnSpc>
                  <a:spcPts val="3500"/>
                </a:lnSpc>
              </a:pPr>
              <a:endParaRPr/>
            </a:p>
          </p:txBody>
        </p:sp>
      </p:grpSp>
      <p:sp>
        <p:nvSpPr>
          <p:cNvPr id="6" name="Freeform 6"/>
          <p:cNvSpPr/>
          <p:nvPr/>
        </p:nvSpPr>
        <p:spPr>
          <a:xfrm rot="10601389">
            <a:off x="-5020335" y="8525344"/>
            <a:ext cx="7481935" cy="3523311"/>
          </a:xfrm>
          <a:custGeom>
            <a:avLst/>
            <a:gdLst/>
            <a:ahLst/>
            <a:cxnLst/>
            <a:rect l="l" t="t" r="r" b="b"/>
            <a:pathLst>
              <a:path w="7481935" h="3523311">
                <a:moveTo>
                  <a:pt x="0" y="0"/>
                </a:moveTo>
                <a:lnTo>
                  <a:pt x="7481935" y="0"/>
                </a:lnTo>
                <a:lnTo>
                  <a:pt x="7481935" y="3523312"/>
                </a:lnTo>
                <a:lnTo>
                  <a:pt x="0" y="352331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4561994" y="782785"/>
            <a:ext cx="9413379" cy="2079774"/>
          </a:xfrm>
          <a:prstGeom prst="rect">
            <a:avLst/>
          </a:prstGeom>
        </p:spPr>
        <p:txBody>
          <a:bodyPr lIns="0" tIns="0" rIns="0" bIns="0" rtlCol="0" anchor="t">
            <a:spAutoFit/>
          </a:bodyPr>
          <a:lstStyle/>
          <a:p>
            <a:pPr algn="ctr">
              <a:lnSpc>
                <a:spcPts val="14653"/>
              </a:lnSpc>
            </a:pPr>
            <a:r>
              <a:rPr lang="en-US" sz="10466">
                <a:solidFill>
                  <a:srgbClr val="F4570B"/>
                </a:solidFill>
                <a:latin typeface="TAN Tangkiwood"/>
                <a:ea typeface="TAN Tangkiwood"/>
                <a:cs typeface="TAN Tangkiwood"/>
                <a:sym typeface="TAN Tangkiwood"/>
              </a:rPr>
              <a:t>JURI TECHNOVOLT</a:t>
            </a:r>
          </a:p>
        </p:txBody>
      </p:sp>
      <p:sp>
        <p:nvSpPr>
          <p:cNvPr id="8" name="TextBox 8"/>
          <p:cNvSpPr txBox="1"/>
          <p:nvPr/>
        </p:nvSpPr>
        <p:spPr>
          <a:xfrm>
            <a:off x="2647183" y="3269554"/>
            <a:ext cx="6078404" cy="4997450"/>
          </a:xfrm>
          <a:prstGeom prst="rect">
            <a:avLst/>
          </a:prstGeom>
        </p:spPr>
        <p:txBody>
          <a:bodyPr lIns="0" tIns="0" rIns="0" bIns="0" rtlCol="0" anchor="t">
            <a:spAutoFit/>
          </a:bodyPr>
          <a:lstStyle/>
          <a:p>
            <a:pPr algn="ctr">
              <a:lnSpc>
                <a:spcPts val="5599"/>
              </a:lnSpc>
            </a:pPr>
            <a:r>
              <a:rPr lang="en-US" sz="3999" b="1">
                <a:solidFill>
                  <a:srgbClr val="000000"/>
                </a:solidFill>
                <a:latin typeface="Poppins Bold"/>
                <a:ea typeface="Poppins Bold"/>
                <a:cs typeface="Poppins Bold"/>
                <a:sym typeface="Poppins Bold"/>
              </a:rPr>
              <a:t>PEKAN INOVASI MAHASISWA (PIM)</a:t>
            </a:r>
          </a:p>
          <a:p>
            <a:pPr algn="ctr">
              <a:lnSpc>
                <a:spcPts val="5599"/>
              </a:lnSpc>
            </a:pPr>
            <a:endParaRPr lang="en-US" sz="3999" b="1">
              <a:solidFill>
                <a:srgbClr val="000000"/>
              </a:solidFill>
              <a:latin typeface="Poppins Bold"/>
              <a:ea typeface="Poppins Bold"/>
              <a:cs typeface="Poppins Bold"/>
              <a:sym typeface="Poppins Bold"/>
            </a:endParaRPr>
          </a:p>
          <a:p>
            <a:pPr marL="582930" lvl="1" indent="-291465" algn="just">
              <a:lnSpc>
                <a:spcPts val="4590"/>
              </a:lnSpc>
              <a:buAutoNum type="arabicPeriod"/>
            </a:pPr>
            <a:r>
              <a:rPr lang="en-US" sz="2700">
                <a:solidFill>
                  <a:srgbClr val="000000"/>
                </a:solidFill>
                <a:latin typeface="Poppins"/>
                <a:ea typeface="Poppins"/>
                <a:cs typeface="Poppins"/>
                <a:sym typeface="Poppins"/>
              </a:rPr>
              <a:t>Satrio Yudho, S.Kom., M.Ti.</a:t>
            </a:r>
          </a:p>
          <a:p>
            <a:pPr marL="582930" lvl="1" indent="-291465" algn="just">
              <a:lnSpc>
                <a:spcPts val="4590"/>
              </a:lnSpc>
              <a:buAutoNum type="arabicPeriod"/>
            </a:pPr>
            <a:r>
              <a:rPr lang="en-US" sz="2700">
                <a:solidFill>
                  <a:srgbClr val="000000"/>
                </a:solidFill>
                <a:latin typeface="Poppins"/>
                <a:ea typeface="Poppins"/>
                <a:cs typeface="Poppins"/>
                <a:sym typeface="Poppins"/>
              </a:rPr>
              <a:t>Pritasari Palupiningsih, S.Kom., M.Kom.</a:t>
            </a:r>
          </a:p>
          <a:p>
            <a:pPr marL="582930" lvl="1" indent="-291465" algn="just">
              <a:lnSpc>
                <a:spcPts val="4590"/>
              </a:lnSpc>
              <a:buAutoNum type="arabicPeriod"/>
            </a:pPr>
            <a:r>
              <a:rPr lang="en-US" sz="2700">
                <a:solidFill>
                  <a:srgbClr val="000000"/>
                </a:solidFill>
                <a:latin typeface="Poppins"/>
                <a:ea typeface="Poppins"/>
                <a:cs typeface="Poppins"/>
                <a:sym typeface="Poppins"/>
              </a:rPr>
              <a:t>Muhammad Zulham Kentji, S.T., M.T.</a:t>
            </a:r>
          </a:p>
        </p:txBody>
      </p:sp>
      <p:grpSp>
        <p:nvGrpSpPr>
          <p:cNvPr id="9" name="Group 9"/>
          <p:cNvGrpSpPr/>
          <p:nvPr/>
        </p:nvGrpSpPr>
        <p:grpSpPr>
          <a:xfrm>
            <a:off x="9619985" y="3045072"/>
            <a:ext cx="6801497" cy="5467631"/>
            <a:chOff x="0" y="0"/>
            <a:chExt cx="1791341" cy="1440035"/>
          </a:xfrm>
        </p:grpSpPr>
        <p:sp>
          <p:nvSpPr>
            <p:cNvPr id="10" name="Freeform 10"/>
            <p:cNvSpPr/>
            <p:nvPr/>
          </p:nvSpPr>
          <p:spPr>
            <a:xfrm>
              <a:off x="0" y="0"/>
              <a:ext cx="1791341" cy="1440035"/>
            </a:xfrm>
            <a:custGeom>
              <a:avLst/>
              <a:gdLst/>
              <a:ahLst/>
              <a:cxnLst/>
              <a:rect l="l" t="t" r="r" b="b"/>
              <a:pathLst>
                <a:path w="1791341" h="1440035">
                  <a:moveTo>
                    <a:pt x="58052" y="0"/>
                  </a:moveTo>
                  <a:lnTo>
                    <a:pt x="1733289" y="0"/>
                  </a:lnTo>
                  <a:cubicBezTo>
                    <a:pt x="1748685" y="0"/>
                    <a:pt x="1763451" y="6116"/>
                    <a:pt x="1774338" y="17003"/>
                  </a:cubicBezTo>
                  <a:cubicBezTo>
                    <a:pt x="1785225" y="27890"/>
                    <a:pt x="1791341" y="42655"/>
                    <a:pt x="1791341" y="58052"/>
                  </a:cubicBezTo>
                  <a:lnTo>
                    <a:pt x="1791341" y="1381983"/>
                  </a:lnTo>
                  <a:cubicBezTo>
                    <a:pt x="1791341" y="1414044"/>
                    <a:pt x="1765350" y="1440035"/>
                    <a:pt x="1733289" y="1440035"/>
                  </a:cubicBezTo>
                  <a:lnTo>
                    <a:pt x="58052" y="1440035"/>
                  </a:lnTo>
                  <a:cubicBezTo>
                    <a:pt x="25991" y="1440035"/>
                    <a:pt x="0" y="1414044"/>
                    <a:pt x="0" y="1381983"/>
                  </a:cubicBezTo>
                  <a:lnTo>
                    <a:pt x="0" y="58052"/>
                  </a:lnTo>
                  <a:cubicBezTo>
                    <a:pt x="0" y="25991"/>
                    <a:pt x="25991" y="0"/>
                    <a:pt x="58052" y="0"/>
                  </a:cubicBezTo>
                  <a:close/>
                </a:path>
              </a:pathLst>
            </a:custGeom>
            <a:solidFill>
              <a:srgbClr val="F4570B">
                <a:alpha val="49804"/>
              </a:srgbClr>
            </a:solidFill>
          </p:spPr>
          <p:txBody>
            <a:bodyPr/>
            <a:lstStyle/>
            <a:p>
              <a:endParaRPr lang="en-US"/>
            </a:p>
          </p:txBody>
        </p:sp>
        <p:sp>
          <p:nvSpPr>
            <p:cNvPr id="11" name="TextBox 11"/>
            <p:cNvSpPr txBox="1"/>
            <p:nvPr/>
          </p:nvSpPr>
          <p:spPr>
            <a:xfrm>
              <a:off x="0" y="-76200"/>
              <a:ext cx="1791341" cy="1516235"/>
            </a:xfrm>
            <a:prstGeom prst="rect">
              <a:avLst/>
            </a:prstGeom>
          </p:spPr>
          <p:txBody>
            <a:bodyPr lIns="50800" tIns="50800" rIns="50800" bIns="50800" rtlCol="0" anchor="ctr"/>
            <a:lstStyle/>
            <a:p>
              <a:pPr algn="ctr">
                <a:lnSpc>
                  <a:spcPts val="3500"/>
                </a:lnSpc>
              </a:pPr>
              <a:endParaRPr/>
            </a:p>
          </p:txBody>
        </p:sp>
      </p:grpSp>
      <p:sp>
        <p:nvSpPr>
          <p:cNvPr id="12" name="TextBox 12"/>
          <p:cNvSpPr txBox="1"/>
          <p:nvPr/>
        </p:nvSpPr>
        <p:spPr>
          <a:xfrm>
            <a:off x="9888867" y="3269554"/>
            <a:ext cx="6310726" cy="3783965"/>
          </a:xfrm>
          <a:prstGeom prst="rect">
            <a:avLst/>
          </a:prstGeom>
        </p:spPr>
        <p:txBody>
          <a:bodyPr lIns="0" tIns="0" rIns="0" bIns="0" rtlCol="0" anchor="t">
            <a:spAutoFit/>
          </a:bodyPr>
          <a:lstStyle/>
          <a:p>
            <a:pPr algn="ctr">
              <a:lnSpc>
                <a:spcPts val="5599"/>
              </a:lnSpc>
            </a:pPr>
            <a:r>
              <a:rPr lang="en-US" sz="3999" b="1">
                <a:solidFill>
                  <a:srgbClr val="000000"/>
                </a:solidFill>
                <a:latin typeface="Poppins Bold"/>
                <a:ea typeface="Poppins Bold"/>
                <a:cs typeface="Poppins Bold"/>
                <a:sym typeface="Poppins Bold"/>
              </a:rPr>
              <a:t>PEKAN INOVASI SISWA (PIS)</a:t>
            </a:r>
          </a:p>
          <a:p>
            <a:pPr algn="just">
              <a:lnSpc>
                <a:spcPts val="3135"/>
              </a:lnSpc>
            </a:pPr>
            <a:endParaRPr lang="en-US" sz="3999" b="1">
              <a:solidFill>
                <a:srgbClr val="000000"/>
              </a:solidFill>
              <a:latin typeface="Poppins Bold"/>
              <a:ea typeface="Poppins Bold"/>
              <a:cs typeface="Poppins Bold"/>
              <a:sym typeface="Poppins Bold"/>
            </a:endParaRPr>
          </a:p>
          <a:p>
            <a:pPr marL="582930" lvl="1" indent="-291465" algn="just">
              <a:lnSpc>
                <a:spcPts val="5400"/>
              </a:lnSpc>
              <a:buAutoNum type="arabicPeriod"/>
            </a:pPr>
            <a:r>
              <a:rPr lang="en-US" sz="2700">
                <a:solidFill>
                  <a:srgbClr val="000000"/>
                </a:solidFill>
                <a:latin typeface="Poppins"/>
                <a:ea typeface="Poppins"/>
                <a:cs typeface="Poppins"/>
                <a:sym typeface="Poppins"/>
              </a:rPr>
              <a:t>Ir. Samsurizal, S.T., M.T. IPM</a:t>
            </a:r>
          </a:p>
          <a:p>
            <a:pPr marL="582930" lvl="1" indent="-291465" algn="just">
              <a:lnSpc>
                <a:spcPts val="5400"/>
              </a:lnSpc>
              <a:buAutoNum type="arabicPeriod"/>
            </a:pPr>
            <a:r>
              <a:rPr lang="en-US" sz="2700">
                <a:solidFill>
                  <a:srgbClr val="000000"/>
                </a:solidFill>
                <a:latin typeface="Poppins"/>
                <a:ea typeface="Poppins"/>
                <a:cs typeface="Poppins"/>
                <a:sym typeface="Poppins"/>
              </a:rPr>
              <a:t>Muhammad Sofyan, S.T., M.T.</a:t>
            </a:r>
          </a:p>
          <a:p>
            <a:pPr marL="582930" lvl="1" indent="-291465" algn="just">
              <a:lnSpc>
                <a:spcPts val="5400"/>
              </a:lnSpc>
              <a:buAutoNum type="arabicPeriod"/>
            </a:pPr>
            <a:r>
              <a:rPr lang="en-US" sz="2700">
                <a:solidFill>
                  <a:srgbClr val="000000"/>
                </a:solidFill>
                <a:latin typeface="Poppins"/>
                <a:ea typeface="Poppins"/>
                <a:cs typeface="Poppins"/>
                <a:sym typeface="Poppins"/>
              </a:rPr>
              <a:t>Istianto Budhi Rahardja, S.T., M.T.</a:t>
            </a:r>
          </a:p>
        </p:txBody>
      </p:sp>
      <p:grpSp>
        <p:nvGrpSpPr>
          <p:cNvPr id="13" name="Group 13"/>
          <p:cNvGrpSpPr/>
          <p:nvPr/>
        </p:nvGrpSpPr>
        <p:grpSpPr>
          <a:xfrm>
            <a:off x="-4520021" y="-205806"/>
            <a:ext cx="9314502" cy="2049951"/>
            <a:chOff x="0" y="0"/>
            <a:chExt cx="2784716" cy="612865"/>
          </a:xfrm>
        </p:grpSpPr>
        <p:sp>
          <p:nvSpPr>
            <p:cNvPr id="14" name="Freeform 14"/>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15" name="TextBox 15"/>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sp>
        <p:nvSpPr>
          <p:cNvPr id="16" name="Freeform 16"/>
          <p:cNvSpPr/>
          <p:nvPr/>
        </p:nvSpPr>
        <p:spPr>
          <a:xfrm rot="-10153372">
            <a:off x="12587094" y="-881989"/>
            <a:ext cx="7224999" cy="3402318"/>
          </a:xfrm>
          <a:custGeom>
            <a:avLst/>
            <a:gdLst/>
            <a:ahLst/>
            <a:cxnLst/>
            <a:rect l="l" t="t" r="r" b="b"/>
            <a:pathLst>
              <a:path w="7224999" h="3402318">
                <a:moveTo>
                  <a:pt x="0" y="0"/>
                </a:moveTo>
                <a:lnTo>
                  <a:pt x="7224999" y="0"/>
                </a:lnTo>
                <a:lnTo>
                  <a:pt x="7224999" y="3402317"/>
                </a:lnTo>
                <a:lnTo>
                  <a:pt x="0" y="34023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7" name="Group 17"/>
          <p:cNvGrpSpPr/>
          <p:nvPr/>
        </p:nvGrpSpPr>
        <p:grpSpPr>
          <a:xfrm>
            <a:off x="137230" y="191554"/>
            <a:ext cx="4429258" cy="1255231"/>
            <a:chOff x="0" y="0"/>
            <a:chExt cx="5905677" cy="1673642"/>
          </a:xfrm>
        </p:grpSpPr>
        <p:sp>
          <p:nvSpPr>
            <p:cNvPr id="18" name="Freeform 18"/>
            <p:cNvSpPr/>
            <p:nvPr/>
          </p:nvSpPr>
          <p:spPr>
            <a:xfrm>
              <a:off x="0" y="465975"/>
              <a:ext cx="914761" cy="1028079"/>
            </a:xfrm>
            <a:custGeom>
              <a:avLst/>
              <a:gdLst/>
              <a:ahLst/>
              <a:cxnLst/>
              <a:rect l="l" t="t" r="r" b="b"/>
              <a:pathLst>
                <a:path w="914761" h="1028079">
                  <a:moveTo>
                    <a:pt x="0" y="0"/>
                  </a:moveTo>
                  <a:lnTo>
                    <a:pt x="914761" y="0"/>
                  </a:lnTo>
                  <a:lnTo>
                    <a:pt x="914761" y="1028078"/>
                  </a:lnTo>
                  <a:lnTo>
                    <a:pt x="0" y="1028078"/>
                  </a:lnTo>
                  <a:lnTo>
                    <a:pt x="0" y="0"/>
                  </a:lnTo>
                  <a:close/>
                </a:path>
              </a:pathLst>
            </a:custGeom>
            <a:blipFill>
              <a:blip r:embed="rId8"/>
              <a:stretch>
                <a:fillRect l="-157" r="-157"/>
              </a:stretch>
            </a:blipFill>
          </p:spPr>
          <p:txBody>
            <a:bodyPr/>
            <a:lstStyle/>
            <a:p>
              <a:endParaRPr lang="en-US"/>
            </a:p>
          </p:txBody>
        </p:sp>
        <p:sp>
          <p:nvSpPr>
            <p:cNvPr id="19" name="Freeform 19"/>
            <p:cNvSpPr/>
            <p:nvPr/>
          </p:nvSpPr>
          <p:spPr>
            <a:xfrm>
              <a:off x="2552957" y="332309"/>
              <a:ext cx="1278000" cy="1109715"/>
            </a:xfrm>
            <a:custGeom>
              <a:avLst/>
              <a:gdLst/>
              <a:ahLst/>
              <a:cxnLst/>
              <a:rect l="l" t="t" r="r" b="b"/>
              <a:pathLst>
                <a:path w="1278000" h="1109715">
                  <a:moveTo>
                    <a:pt x="0" y="0"/>
                  </a:moveTo>
                  <a:lnTo>
                    <a:pt x="1278001" y="0"/>
                  </a:lnTo>
                  <a:lnTo>
                    <a:pt x="1278001" y="1109715"/>
                  </a:lnTo>
                  <a:lnTo>
                    <a:pt x="0" y="1109715"/>
                  </a:lnTo>
                  <a:lnTo>
                    <a:pt x="0" y="0"/>
                  </a:lnTo>
                  <a:close/>
                </a:path>
              </a:pathLst>
            </a:custGeom>
            <a:blipFill>
              <a:blip r:embed="rId9"/>
              <a:stretch>
                <a:fillRect t="-7582" b="-7582"/>
              </a:stretch>
            </a:blipFill>
          </p:spPr>
          <p:txBody>
            <a:bodyPr/>
            <a:lstStyle/>
            <a:p>
              <a:endParaRPr lang="en-US"/>
            </a:p>
          </p:txBody>
        </p:sp>
        <p:sp>
          <p:nvSpPr>
            <p:cNvPr id="20" name="Freeform 20"/>
            <p:cNvSpPr/>
            <p:nvPr/>
          </p:nvSpPr>
          <p:spPr>
            <a:xfrm>
              <a:off x="3647025" y="0"/>
              <a:ext cx="1476344" cy="1673642"/>
            </a:xfrm>
            <a:custGeom>
              <a:avLst/>
              <a:gdLst/>
              <a:ahLst/>
              <a:cxnLst/>
              <a:rect l="l" t="t" r="r" b="b"/>
              <a:pathLst>
                <a:path w="1476344" h="1673642">
                  <a:moveTo>
                    <a:pt x="0" y="0"/>
                  </a:moveTo>
                  <a:lnTo>
                    <a:pt x="1476343" y="0"/>
                  </a:lnTo>
                  <a:lnTo>
                    <a:pt x="1476343" y="1673642"/>
                  </a:lnTo>
                  <a:lnTo>
                    <a:pt x="0" y="1673642"/>
                  </a:lnTo>
                  <a:lnTo>
                    <a:pt x="0" y="0"/>
                  </a:lnTo>
                  <a:close/>
                </a:path>
              </a:pathLst>
            </a:custGeom>
            <a:blipFill>
              <a:blip r:embed="rId10"/>
              <a:stretch>
                <a:fillRect l="-20229" r="-10718" b="-15511"/>
              </a:stretch>
            </a:blipFill>
          </p:spPr>
          <p:txBody>
            <a:bodyPr/>
            <a:lstStyle/>
            <a:p>
              <a:endParaRPr lang="en-US"/>
            </a:p>
          </p:txBody>
        </p:sp>
        <p:sp>
          <p:nvSpPr>
            <p:cNvPr id="21" name="Freeform 21"/>
            <p:cNvSpPr/>
            <p:nvPr/>
          </p:nvSpPr>
          <p:spPr>
            <a:xfrm>
              <a:off x="1096188" y="384339"/>
              <a:ext cx="1456770" cy="1005655"/>
            </a:xfrm>
            <a:custGeom>
              <a:avLst/>
              <a:gdLst/>
              <a:ahLst/>
              <a:cxnLst/>
              <a:rect l="l" t="t" r="r" b="b"/>
              <a:pathLst>
                <a:path w="1456770" h="1005655">
                  <a:moveTo>
                    <a:pt x="0" y="0"/>
                  </a:moveTo>
                  <a:lnTo>
                    <a:pt x="1456769" y="0"/>
                  </a:lnTo>
                  <a:lnTo>
                    <a:pt x="1456769" y="1005655"/>
                  </a:lnTo>
                  <a:lnTo>
                    <a:pt x="0" y="1005655"/>
                  </a:lnTo>
                  <a:lnTo>
                    <a:pt x="0" y="0"/>
                  </a:lnTo>
                  <a:close/>
                </a:path>
              </a:pathLst>
            </a:custGeom>
            <a:blipFill>
              <a:blip r:embed="rId11"/>
              <a:stretch>
                <a:fillRect t="-4353" b="-4353"/>
              </a:stretch>
            </a:blipFill>
          </p:spPr>
          <p:txBody>
            <a:bodyPr/>
            <a:lstStyle/>
            <a:p>
              <a:endParaRPr lang="en-US"/>
            </a:p>
          </p:txBody>
        </p:sp>
        <p:sp>
          <p:nvSpPr>
            <p:cNvPr id="22" name="Freeform 22"/>
            <p:cNvSpPr/>
            <p:nvPr/>
          </p:nvSpPr>
          <p:spPr>
            <a:xfrm>
              <a:off x="4570077" y="169021"/>
              <a:ext cx="1335600" cy="1335600"/>
            </a:xfrm>
            <a:custGeom>
              <a:avLst/>
              <a:gdLst/>
              <a:ahLst/>
              <a:cxnLst/>
              <a:rect l="l" t="t" r="r" b="b"/>
              <a:pathLst>
                <a:path w="1335600" h="1335600">
                  <a:moveTo>
                    <a:pt x="0" y="0"/>
                  </a:moveTo>
                  <a:lnTo>
                    <a:pt x="1335600" y="0"/>
                  </a:lnTo>
                  <a:lnTo>
                    <a:pt x="1335600" y="1335600"/>
                  </a:lnTo>
                  <a:lnTo>
                    <a:pt x="0" y="1335600"/>
                  </a:lnTo>
                  <a:lnTo>
                    <a:pt x="0" y="0"/>
                  </a:lnTo>
                  <a:close/>
                </a:path>
              </a:pathLst>
            </a:custGeom>
            <a:blipFill>
              <a:blip r:embed="rId12"/>
              <a:stretch>
                <a:fillRect/>
              </a:stretch>
            </a:blipFill>
          </p:spPr>
          <p:txBody>
            <a:bodyPr/>
            <a:lstStyle/>
            <a:p>
              <a:endParaRPr 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alphaModFix amt="3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601389">
            <a:off x="-5020335" y="8525344"/>
            <a:ext cx="7481935" cy="3523311"/>
          </a:xfrm>
          <a:custGeom>
            <a:avLst/>
            <a:gdLst/>
            <a:ahLst/>
            <a:cxnLst/>
            <a:rect l="l" t="t" r="r" b="b"/>
            <a:pathLst>
              <a:path w="7481935" h="3523311">
                <a:moveTo>
                  <a:pt x="0" y="0"/>
                </a:moveTo>
                <a:lnTo>
                  <a:pt x="7481935" y="0"/>
                </a:lnTo>
                <a:lnTo>
                  <a:pt x="7481935" y="3523312"/>
                </a:lnTo>
                <a:lnTo>
                  <a:pt x="0" y="352331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4" name="TextBox 4"/>
          <p:cNvSpPr txBox="1"/>
          <p:nvPr/>
        </p:nvSpPr>
        <p:spPr>
          <a:xfrm>
            <a:off x="3425525" y="1901295"/>
            <a:ext cx="12361754" cy="1530454"/>
          </a:xfrm>
          <a:prstGeom prst="rect">
            <a:avLst/>
          </a:prstGeom>
        </p:spPr>
        <p:txBody>
          <a:bodyPr lIns="0" tIns="0" rIns="0" bIns="0" rtlCol="0" anchor="t">
            <a:spAutoFit/>
          </a:bodyPr>
          <a:lstStyle/>
          <a:p>
            <a:pPr algn="ctr">
              <a:lnSpc>
                <a:spcPts val="7027"/>
              </a:lnSpc>
            </a:pPr>
            <a:r>
              <a:rPr lang="en-US" sz="8365">
                <a:solidFill>
                  <a:srgbClr val="F4570B"/>
                </a:solidFill>
                <a:latin typeface="TAN Tangkiwood"/>
                <a:ea typeface="TAN Tangkiwood"/>
                <a:cs typeface="TAN Tangkiwood"/>
                <a:sym typeface="TAN Tangkiwood"/>
              </a:rPr>
              <a:t>JURI GEBYAR SAINTEK </a:t>
            </a:r>
          </a:p>
          <a:p>
            <a:pPr algn="ctr">
              <a:lnSpc>
                <a:spcPts val="3359"/>
              </a:lnSpc>
            </a:pPr>
            <a:r>
              <a:rPr lang="en-US" sz="3999">
                <a:solidFill>
                  <a:srgbClr val="000000"/>
                </a:solidFill>
                <a:latin typeface="TAN Tangkiwood"/>
                <a:ea typeface="TAN Tangkiwood"/>
                <a:cs typeface="TAN Tangkiwood"/>
                <a:sym typeface="TAN Tangkiwood"/>
              </a:rPr>
              <a:t>Untuk Presentasi Final Top 3 Besar Pekan Inovasi Siswa </a:t>
            </a:r>
          </a:p>
        </p:txBody>
      </p:sp>
      <p:grpSp>
        <p:nvGrpSpPr>
          <p:cNvPr id="5" name="Group 5"/>
          <p:cNvGrpSpPr/>
          <p:nvPr/>
        </p:nvGrpSpPr>
        <p:grpSpPr>
          <a:xfrm>
            <a:off x="3780902" y="3506253"/>
            <a:ext cx="11650999" cy="5049862"/>
            <a:chOff x="0" y="0"/>
            <a:chExt cx="3068576" cy="1330005"/>
          </a:xfrm>
        </p:grpSpPr>
        <p:sp>
          <p:nvSpPr>
            <p:cNvPr id="6" name="Freeform 6"/>
            <p:cNvSpPr/>
            <p:nvPr/>
          </p:nvSpPr>
          <p:spPr>
            <a:xfrm>
              <a:off x="0" y="0"/>
              <a:ext cx="3068576" cy="1330005"/>
            </a:xfrm>
            <a:custGeom>
              <a:avLst/>
              <a:gdLst/>
              <a:ahLst/>
              <a:cxnLst/>
              <a:rect l="l" t="t" r="r" b="b"/>
              <a:pathLst>
                <a:path w="3068576" h="1330005">
                  <a:moveTo>
                    <a:pt x="33889" y="0"/>
                  </a:moveTo>
                  <a:lnTo>
                    <a:pt x="3034687" y="0"/>
                  </a:lnTo>
                  <a:cubicBezTo>
                    <a:pt x="3043675" y="0"/>
                    <a:pt x="3052295" y="3570"/>
                    <a:pt x="3058650" y="9926"/>
                  </a:cubicBezTo>
                  <a:cubicBezTo>
                    <a:pt x="3065005" y="16281"/>
                    <a:pt x="3068576" y="24901"/>
                    <a:pt x="3068576" y="33889"/>
                  </a:cubicBezTo>
                  <a:lnTo>
                    <a:pt x="3068576" y="1296116"/>
                  </a:lnTo>
                  <a:cubicBezTo>
                    <a:pt x="3068576" y="1305104"/>
                    <a:pt x="3065005" y="1313724"/>
                    <a:pt x="3058650" y="1320079"/>
                  </a:cubicBezTo>
                  <a:cubicBezTo>
                    <a:pt x="3052295" y="1326435"/>
                    <a:pt x="3043675" y="1330005"/>
                    <a:pt x="3034687" y="1330005"/>
                  </a:cubicBezTo>
                  <a:lnTo>
                    <a:pt x="33889" y="1330005"/>
                  </a:lnTo>
                  <a:cubicBezTo>
                    <a:pt x="24901" y="1330005"/>
                    <a:pt x="16281" y="1326435"/>
                    <a:pt x="9926" y="1320079"/>
                  </a:cubicBezTo>
                  <a:cubicBezTo>
                    <a:pt x="3570" y="1313724"/>
                    <a:pt x="0" y="1305104"/>
                    <a:pt x="0" y="1296116"/>
                  </a:cubicBezTo>
                  <a:lnTo>
                    <a:pt x="0" y="33889"/>
                  </a:lnTo>
                  <a:cubicBezTo>
                    <a:pt x="0" y="24901"/>
                    <a:pt x="3570" y="16281"/>
                    <a:pt x="9926" y="9926"/>
                  </a:cubicBezTo>
                  <a:cubicBezTo>
                    <a:pt x="16281" y="3570"/>
                    <a:pt x="24901" y="0"/>
                    <a:pt x="33889" y="0"/>
                  </a:cubicBezTo>
                  <a:close/>
                </a:path>
              </a:pathLst>
            </a:custGeom>
            <a:solidFill>
              <a:srgbClr val="F4570B">
                <a:alpha val="49804"/>
              </a:srgbClr>
            </a:solidFill>
          </p:spPr>
          <p:txBody>
            <a:bodyPr/>
            <a:lstStyle/>
            <a:p>
              <a:endParaRPr lang="en-US"/>
            </a:p>
          </p:txBody>
        </p:sp>
        <p:sp>
          <p:nvSpPr>
            <p:cNvPr id="7" name="TextBox 7"/>
            <p:cNvSpPr txBox="1"/>
            <p:nvPr/>
          </p:nvSpPr>
          <p:spPr>
            <a:xfrm>
              <a:off x="0" y="-76200"/>
              <a:ext cx="3068576" cy="1406205"/>
            </a:xfrm>
            <a:prstGeom prst="rect">
              <a:avLst/>
            </a:prstGeom>
          </p:spPr>
          <p:txBody>
            <a:bodyPr lIns="50800" tIns="50800" rIns="50800" bIns="50800" rtlCol="0" anchor="ctr"/>
            <a:lstStyle/>
            <a:p>
              <a:pPr algn="ctr">
                <a:lnSpc>
                  <a:spcPts val="3500"/>
                </a:lnSpc>
              </a:pPr>
              <a:endParaRPr/>
            </a:p>
          </p:txBody>
        </p:sp>
      </p:grpSp>
      <p:sp>
        <p:nvSpPr>
          <p:cNvPr id="8" name="TextBox 8"/>
          <p:cNvSpPr txBox="1"/>
          <p:nvPr/>
        </p:nvSpPr>
        <p:spPr>
          <a:xfrm>
            <a:off x="4430672" y="3427282"/>
            <a:ext cx="10339403" cy="4861821"/>
          </a:xfrm>
          <a:prstGeom prst="rect">
            <a:avLst/>
          </a:prstGeom>
        </p:spPr>
        <p:txBody>
          <a:bodyPr lIns="0" tIns="0" rIns="0" bIns="0" rtlCol="0" anchor="t">
            <a:spAutoFit/>
          </a:bodyPr>
          <a:lstStyle/>
          <a:p>
            <a:pPr algn="just">
              <a:lnSpc>
                <a:spcPts val="2906"/>
              </a:lnSpc>
            </a:pPr>
            <a:endParaRPr/>
          </a:p>
          <a:p>
            <a:pPr marL="658413" lvl="1" indent="-329206" algn="just">
              <a:lnSpc>
                <a:spcPts val="6099"/>
              </a:lnSpc>
              <a:buAutoNum type="arabicPeriod"/>
            </a:pPr>
            <a:r>
              <a:rPr lang="en-US" sz="3049">
                <a:solidFill>
                  <a:srgbClr val="000000"/>
                </a:solidFill>
                <a:latin typeface="Poppins"/>
                <a:ea typeface="Poppins"/>
                <a:cs typeface="Poppins"/>
                <a:sym typeface="Poppins"/>
              </a:rPr>
              <a:t>Prof. Dr. Ir. Iwa Garniwa, M.K., M.T., IPU, ASEAN Eng</a:t>
            </a:r>
          </a:p>
          <a:p>
            <a:pPr marL="658413" lvl="1" indent="-329206" algn="just">
              <a:lnSpc>
                <a:spcPts val="6099"/>
              </a:lnSpc>
              <a:buAutoNum type="arabicPeriod"/>
            </a:pPr>
            <a:r>
              <a:rPr lang="en-US" sz="3049">
                <a:solidFill>
                  <a:srgbClr val="000000"/>
                </a:solidFill>
                <a:latin typeface="Poppins"/>
                <a:ea typeface="Poppins"/>
                <a:cs typeface="Poppins"/>
                <a:sym typeface="Poppins"/>
              </a:rPr>
              <a:t>Prof. Ir. Syamsir Abduh, M.M., Ph.D., IPU, ASEAN Eng</a:t>
            </a:r>
          </a:p>
          <a:p>
            <a:pPr marL="658413" lvl="1" indent="-329206" algn="just">
              <a:lnSpc>
                <a:spcPts val="6099"/>
              </a:lnSpc>
              <a:buAutoNum type="arabicPeriod"/>
            </a:pPr>
            <a:r>
              <a:rPr lang="en-US" sz="3049">
                <a:solidFill>
                  <a:srgbClr val="000000"/>
                </a:solidFill>
                <a:latin typeface="Poppins"/>
                <a:ea typeface="Poppins"/>
                <a:cs typeface="Poppins"/>
                <a:sym typeface="Poppins"/>
              </a:rPr>
              <a:t>Kuswowo, S.E., M.M., M.Ak.</a:t>
            </a:r>
          </a:p>
          <a:p>
            <a:pPr marL="658413" lvl="1" indent="-329206" algn="just">
              <a:lnSpc>
                <a:spcPts val="6099"/>
              </a:lnSpc>
              <a:buAutoNum type="arabicPeriod"/>
            </a:pPr>
            <a:r>
              <a:rPr lang="en-US" sz="3049">
                <a:solidFill>
                  <a:srgbClr val="000000"/>
                </a:solidFill>
                <a:latin typeface="Poppins"/>
                <a:ea typeface="Poppins"/>
                <a:cs typeface="Poppins"/>
                <a:sym typeface="Poppins"/>
              </a:rPr>
              <a:t>Ir. Ishvandono Yunaini, M.M. </a:t>
            </a:r>
          </a:p>
          <a:p>
            <a:pPr marL="658413" lvl="1" indent="-329206" algn="just">
              <a:lnSpc>
                <a:spcPts val="6099"/>
              </a:lnSpc>
              <a:buAutoNum type="arabicPeriod"/>
            </a:pPr>
            <a:r>
              <a:rPr lang="en-US" sz="3049">
                <a:solidFill>
                  <a:srgbClr val="000000"/>
                </a:solidFill>
                <a:latin typeface="Poppins"/>
                <a:ea typeface="Poppins"/>
                <a:cs typeface="Poppins"/>
                <a:sym typeface="Poppins"/>
              </a:rPr>
              <a:t>Dr. Ir. M. Ahsin Sidqi, M.M., IPU, ASEAN Eng</a:t>
            </a:r>
          </a:p>
          <a:p>
            <a:pPr marL="658413" lvl="1" indent="-329206" algn="just">
              <a:lnSpc>
                <a:spcPts val="6099"/>
              </a:lnSpc>
              <a:buAutoNum type="arabicPeriod"/>
            </a:pPr>
            <a:r>
              <a:rPr lang="en-US" sz="3049">
                <a:solidFill>
                  <a:srgbClr val="000000"/>
                </a:solidFill>
                <a:latin typeface="Poppins"/>
                <a:ea typeface="Poppins"/>
                <a:cs typeface="Poppins"/>
                <a:sym typeface="Poppins"/>
              </a:rPr>
              <a:t>Juri PLN (Kelas FP dan EFP)</a:t>
            </a:r>
          </a:p>
        </p:txBody>
      </p:sp>
      <p:grpSp>
        <p:nvGrpSpPr>
          <p:cNvPr id="9" name="Group 9"/>
          <p:cNvGrpSpPr/>
          <p:nvPr/>
        </p:nvGrpSpPr>
        <p:grpSpPr>
          <a:xfrm>
            <a:off x="-4520021" y="-205806"/>
            <a:ext cx="9314502" cy="2049951"/>
            <a:chOff x="0" y="0"/>
            <a:chExt cx="2784716" cy="612865"/>
          </a:xfrm>
        </p:grpSpPr>
        <p:sp>
          <p:nvSpPr>
            <p:cNvPr id="10" name="Freeform 10"/>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11" name="TextBox 11"/>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grpSp>
        <p:nvGrpSpPr>
          <p:cNvPr id="12" name="Group 12"/>
          <p:cNvGrpSpPr/>
          <p:nvPr/>
        </p:nvGrpSpPr>
        <p:grpSpPr>
          <a:xfrm>
            <a:off x="337255" y="-37077"/>
            <a:ext cx="4224740" cy="1712492"/>
            <a:chOff x="0" y="0"/>
            <a:chExt cx="5632986" cy="2283323"/>
          </a:xfrm>
        </p:grpSpPr>
        <p:sp>
          <p:nvSpPr>
            <p:cNvPr id="13" name="Freeform 13"/>
            <p:cNvSpPr/>
            <p:nvPr/>
          </p:nvSpPr>
          <p:spPr>
            <a:xfrm>
              <a:off x="0" y="449542"/>
              <a:ext cx="1399573" cy="1572948"/>
            </a:xfrm>
            <a:custGeom>
              <a:avLst/>
              <a:gdLst/>
              <a:ahLst/>
              <a:cxnLst/>
              <a:rect l="l" t="t" r="r" b="b"/>
              <a:pathLst>
                <a:path w="1399573" h="1572948">
                  <a:moveTo>
                    <a:pt x="0" y="0"/>
                  </a:moveTo>
                  <a:lnTo>
                    <a:pt x="1399573" y="0"/>
                  </a:lnTo>
                  <a:lnTo>
                    <a:pt x="1399573" y="1572948"/>
                  </a:lnTo>
                  <a:lnTo>
                    <a:pt x="0" y="1572948"/>
                  </a:lnTo>
                  <a:lnTo>
                    <a:pt x="0" y="0"/>
                  </a:lnTo>
                  <a:close/>
                </a:path>
              </a:pathLst>
            </a:custGeom>
            <a:blipFill>
              <a:blip r:embed="rId6"/>
              <a:stretch>
                <a:fillRect l="-157" r="-157"/>
              </a:stretch>
            </a:blipFill>
          </p:spPr>
          <p:txBody>
            <a:bodyPr/>
            <a:lstStyle/>
            <a:p>
              <a:endParaRPr lang="en-US"/>
            </a:p>
          </p:txBody>
        </p:sp>
        <p:sp>
          <p:nvSpPr>
            <p:cNvPr id="14" name="Freeform 14"/>
            <p:cNvSpPr/>
            <p:nvPr/>
          </p:nvSpPr>
          <p:spPr>
            <a:xfrm>
              <a:off x="1747233" y="487642"/>
              <a:ext cx="1811481" cy="1572948"/>
            </a:xfrm>
            <a:custGeom>
              <a:avLst/>
              <a:gdLst/>
              <a:ahLst/>
              <a:cxnLst/>
              <a:rect l="l" t="t" r="r" b="b"/>
              <a:pathLst>
                <a:path w="1811481" h="1572948">
                  <a:moveTo>
                    <a:pt x="0" y="0"/>
                  </a:moveTo>
                  <a:lnTo>
                    <a:pt x="1811482" y="0"/>
                  </a:lnTo>
                  <a:lnTo>
                    <a:pt x="1811482" y="1572948"/>
                  </a:lnTo>
                  <a:lnTo>
                    <a:pt x="0" y="1572948"/>
                  </a:lnTo>
                  <a:lnTo>
                    <a:pt x="0" y="0"/>
                  </a:lnTo>
                  <a:close/>
                </a:path>
              </a:pathLst>
            </a:custGeom>
            <a:blipFill>
              <a:blip r:embed="rId7"/>
              <a:stretch>
                <a:fillRect t="-7582" b="-7582"/>
              </a:stretch>
            </a:blipFill>
          </p:spPr>
          <p:txBody>
            <a:bodyPr/>
            <a:lstStyle/>
            <a:p>
              <a:endParaRPr lang="en-US"/>
            </a:p>
          </p:txBody>
        </p:sp>
        <p:sp>
          <p:nvSpPr>
            <p:cNvPr id="15" name="Freeform 15"/>
            <p:cNvSpPr/>
            <p:nvPr/>
          </p:nvSpPr>
          <p:spPr>
            <a:xfrm>
              <a:off x="3618833" y="0"/>
              <a:ext cx="2014153" cy="2283323"/>
            </a:xfrm>
            <a:custGeom>
              <a:avLst/>
              <a:gdLst/>
              <a:ahLst/>
              <a:cxnLst/>
              <a:rect l="l" t="t" r="r" b="b"/>
              <a:pathLst>
                <a:path w="2014153" h="2283323">
                  <a:moveTo>
                    <a:pt x="0" y="0"/>
                  </a:moveTo>
                  <a:lnTo>
                    <a:pt x="2014153" y="0"/>
                  </a:lnTo>
                  <a:lnTo>
                    <a:pt x="2014153" y="2283323"/>
                  </a:lnTo>
                  <a:lnTo>
                    <a:pt x="0" y="2283323"/>
                  </a:lnTo>
                  <a:lnTo>
                    <a:pt x="0" y="0"/>
                  </a:lnTo>
                  <a:close/>
                </a:path>
              </a:pathLst>
            </a:custGeom>
            <a:blipFill>
              <a:blip r:embed="rId8"/>
              <a:stretch>
                <a:fillRect l="-20229" r="-10718" b="-15511"/>
              </a:stretch>
            </a:blipFill>
          </p:spPr>
          <p:txBody>
            <a:bodyPr/>
            <a:lstStyle/>
            <a:p>
              <a:endParaRPr lang="en-US"/>
            </a:p>
          </p:txBody>
        </p:sp>
      </p:grpSp>
      <p:sp>
        <p:nvSpPr>
          <p:cNvPr id="16" name="Freeform 16"/>
          <p:cNvSpPr/>
          <p:nvPr/>
        </p:nvSpPr>
        <p:spPr>
          <a:xfrm rot="-10153372">
            <a:off x="12587094" y="-881989"/>
            <a:ext cx="7224999" cy="3402318"/>
          </a:xfrm>
          <a:custGeom>
            <a:avLst/>
            <a:gdLst/>
            <a:ahLst/>
            <a:cxnLst/>
            <a:rect l="l" t="t" r="r" b="b"/>
            <a:pathLst>
              <a:path w="7224999" h="3402318">
                <a:moveTo>
                  <a:pt x="0" y="0"/>
                </a:moveTo>
                <a:lnTo>
                  <a:pt x="7224999" y="0"/>
                </a:lnTo>
                <a:lnTo>
                  <a:pt x="7224999" y="3402317"/>
                </a:lnTo>
                <a:lnTo>
                  <a:pt x="0" y="340231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alphaModFix amt="3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601389">
            <a:off x="-5020335" y="8525344"/>
            <a:ext cx="7481935" cy="3523311"/>
          </a:xfrm>
          <a:custGeom>
            <a:avLst/>
            <a:gdLst/>
            <a:ahLst/>
            <a:cxnLst/>
            <a:rect l="l" t="t" r="r" b="b"/>
            <a:pathLst>
              <a:path w="7481935" h="3523311">
                <a:moveTo>
                  <a:pt x="0" y="0"/>
                </a:moveTo>
                <a:lnTo>
                  <a:pt x="7481935" y="0"/>
                </a:lnTo>
                <a:lnTo>
                  <a:pt x="7481935" y="3523312"/>
                </a:lnTo>
                <a:lnTo>
                  <a:pt x="0" y="352331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4" name="Group 4"/>
          <p:cNvGrpSpPr/>
          <p:nvPr/>
        </p:nvGrpSpPr>
        <p:grpSpPr>
          <a:xfrm>
            <a:off x="-4520021" y="-205806"/>
            <a:ext cx="9314502" cy="2049951"/>
            <a:chOff x="0" y="0"/>
            <a:chExt cx="2784716" cy="612865"/>
          </a:xfrm>
        </p:grpSpPr>
        <p:sp>
          <p:nvSpPr>
            <p:cNvPr id="5" name="Freeform 5"/>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6" name="TextBox 6"/>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sp>
        <p:nvSpPr>
          <p:cNvPr id="7" name="TextBox 7"/>
          <p:cNvSpPr txBox="1"/>
          <p:nvPr/>
        </p:nvSpPr>
        <p:spPr>
          <a:xfrm>
            <a:off x="5143477" y="484936"/>
            <a:ext cx="9968061" cy="1198916"/>
          </a:xfrm>
          <a:prstGeom prst="rect">
            <a:avLst/>
          </a:prstGeom>
        </p:spPr>
        <p:txBody>
          <a:bodyPr lIns="0" tIns="0" rIns="0" bIns="0" rtlCol="0" anchor="t">
            <a:spAutoFit/>
          </a:bodyPr>
          <a:lstStyle/>
          <a:p>
            <a:pPr algn="ctr">
              <a:lnSpc>
                <a:spcPts val="4002"/>
              </a:lnSpc>
            </a:pPr>
            <a:r>
              <a:rPr lang="en-US" sz="4764">
                <a:solidFill>
                  <a:srgbClr val="F4570B"/>
                </a:solidFill>
                <a:latin typeface="TAN Tangkiwood"/>
                <a:ea typeface="TAN Tangkiwood"/>
                <a:cs typeface="TAN Tangkiwood"/>
                <a:sym typeface="TAN Tangkiwood"/>
              </a:rPr>
              <a:t>TIMELINE PEKAN INOVASI MAHASISWA (PIM)</a:t>
            </a:r>
          </a:p>
          <a:p>
            <a:pPr algn="ctr">
              <a:lnSpc>
                <a:spcPts val="4002"/>
              </a:lnSpc>
            </a:pPr>
            <a:r>
              <a:rPr lang="en-US" sz="4764">
                <a:solidFill>
                  <a:srgbClr val="F4570B"/>
                </a:solidFill>
                <a:latin typeface="TAN Tangkiwood"/>
                <a:ea typeface="TAN Tangkiwood"/>
                <a:cs typeface="TAN Tangkiwood"/>
                <a:sym typeface="TAN Tangkiwood"/>
              </a:rPr>
              <a:t>untuk mahasiswa tingkat nasional</a:t>
            </a:r>
          </a:p>
        </p:txBody>
      </p:sp>
      <p:sp>
        <p:nvSpPr>
          <p:cNvPr id="8" name="Freeform 8"/>
          <p:cNvSpPr/>
          <p:nvPr/>
        </p:nvSpPr>
        <p:spPr>
          <a:xfrm rot="1546157">
            <a:off x="13025264" y="-1793124"/>
            <a:ext cx="7615583" cy="3586247"/>
          </a:xfrm>
          <a:custGeom>
            <a:avLst/>
            <a:gdLst/>
            <a:ahLst/>
            <a:cxnLst/>
            <a:rect l="l" t="t" r="r" b="b"/>
            <a:pathLst>
              <a:path w="7615583" h="3586247">
                <a:moveTo>
                  <a:pt x="0" y="0"/>
                </a:moveTo>
                <a:lnTo>
                  <a:pt x="7615583" y="0"/>
                </a:lnTo>
                <a:lnTo>
                  <a:pt x="7615583" y="3586248"/>
                </a:lnTo>
                <a:lnTo>
                  <a:pt x="0" y="35862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aphicFrame>
        <p:nvGraphicFramePr>
          <p:cNvPr id="9" name="Table 9"/>
          <p:cNvGraphicFramePr>
            <a:graphicFrameLocks noGrp="1"/>
          </p:cNvGraphicFramePr>
          <p:nvPr/>
        </p:nvGraphicFramePr>
        <p:xfrm>
          <a:off x="2449624" y="1945538"/>
          <a:ext cx="14383430" cy="7617727"/>
        </p:xfrm>
        <a:graphic>
          <a:graphicData uri="http://schemas.openxmlformats.org/drawingml/2006/table">
            <a:tbl>
              <a:tblPr/>
              <a:tblGrid>
                <a:gridCol w="1182745">
                  <a:extLst>
                    <a:ext uri="{9D8B030D-6E8A-4147-A177-3AD203B41FA5}">
                      <a16:colId xmlns:a16="http://schemas.microsoft.com/office/drawing/2014/main" val="20000"/>
                    </a:ext>
                  </a:extLst>
                </a:gridCol>
                <a:gridCol w="3045023">
                  <a:extLst>
                    <a:ext uri="{9D8B030D-6E8A-4147-A177-3AD203B41FA5}">
                      <a16:colId xmlns:a16="http://schemas.microsoft.com/office/drawing/2014/main" val="20001"/>
                    </a:ext>
                  </a:extLst>
                </a:gridCol>
                <a:gridCol w="3182369">
                  <a:extLst>
                    <a:ext uri="{9D8B030D-6E8A-4147-A177-3AD203B41FA5}">
                      <a16:colId xmlns:a16="http://schemas.microsoft.com/office/drawing/2014/main" val="20002"/>
                    </a:ext>
                  </a:extLst>
                </a:gridCol>
                <a:gridCol w="6973293">
                  <a:extLst>
                    <a:ext uri="{9D8B030D-6E8A-4147-A177-3AD203B41FA5}">
                      <a16:colId xmlns:a16="http://schemas.microsoft.com/office/drawing/2014/main" val="20003"/>
                    </a:ext>
                  </a:extLst>
                </a:gridCol>
              </a:tblGrid>
              <a:tr h="1370610">
                <a:tc>
                  <a:txBody>
                    <a:bodyPr/>
                    <a:lstStyle/>
                    <a:p>
                      <a:pPr algn="ctr">
                        <a:lnSpc>
                          <a:spcPts val="2800"/>
                        </a:lnSpc>
                        <a:defRPr/>
                      </a:pPr>
                      <a:r>
                        <a:rPr lang="en-US" sz="2000" b="1">
                          <a:solidFill>
                            <a:srgbClr val="000000"/>
                          </a:solidFill>
                          <a:latin typeface="Poppins Bold"/>
                          <a:ea typeface="Poppins Bold"/>
                          <a:cs typeface="Poppins Bold"/>
                          <a:sym typeface="Poppins Bold"/>
                        </a:rPr>
                        <a:t>No.</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800"/>
                        </a:lnSpc>
                        <a:defRPr/>
                      </a:pPr>
                      <a:r>
                        <a:rPr lang="en-US" sz="2000" b="1">
                          <a:solidFill>
                            <a:srgbClr val="000000"/>
                          </a:solidFill>
                          <a:latin typeface="Poppins Bold"/>
                          <a:ea typeface="Poppins Bold"/>
                          <a:cs typeface="Poppins Bold"/>
                          <a:sym typeface="Poppins Bold"/>
                        </a:rPr>
                        <a:t>KEGIATAN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800"/>
                        </a:lnSpc>
                        <a:defRPr/>
                      </a:pPr>
                      <a:r>
                        <a:rPr lang="en-US" sz="2000" b="1">
                          <a:solidFill>
                            <a:srgbClr val="000000"/>
                          </a:solidFill>
                          <a:latin typeface="Poppins Bold"/>
                          <a:ea typeface="Poppins Bold"/>
                          <a:cs typeface="Poppins Bold"/>
                          <a:sym typeface="Poppins Bold"/>
                        </a:rPr>
                        <a:t>WAKTU PELAKSANAAN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800"/>
                        </a:lnSpc>
                        <a:defRPr/>
                      </a:pPr>
                      <a:r>
                        <a:rPr lang="en-US" sz="2000" b="1">
                          <a:solidFill>
                            <a:srgbClr val="000000"/>
                          </a:solidFill>
                          <a:latin typeface="Poppins Bold"/>
                          <a:ea typeface="Poppins Bold"/>
                          <a:cs typeface="Poppins Bold"/>
                          <a:sym typeface="Poppins Bold"/>
                        </a:rPr>
                        <a:t>Detail Kegiatan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extLst>
                  <a:ext uri="{0D108BD9-81ED-4DB2-BD59-A6C34878D82A}">
                    <a16:rowId xmlns:a16="http://schemas.microsoft.com/office/drawing/2014/main" val="10000"/>
                  </a:ext>
                </a:extLst>
              </a:tr>
              <a:tr h="1627389">
                <a:tc>
                  <a:txBody>
                    <a:bodyPr/>
                    <a:lstStyle/>
                    <a:p>
                      <a:pPr algn="ctr">
                        <a:lnSpc>
                          <a:spcPts val="2800"/>
                        </a:lnSpc>
                        <a:defRPr/>
                      </a:pPr>
                      <a:r>
                        <a:rPr lang="en-US" sz="2000" b="1">
                          <a:solidFill>
                            <a:srgbClr val="000000"/>
                          </a:solidFill>
                          <a:latin typeface="Poppins Bold"/>
                          <a:ea typeface="Poppins Bold"/>
                          <a:cs typeface="Poppins Bold"/>
                          <a:sym typeface="Poppins Bold"/>
                        </a:rPr>
                        <a:t>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Registrasi dan Pengunggahan Karya Gelombang 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23 Juni 2025 - 23 Juli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Pengumpulan Karya Tulis Ilmiah dan Video Inovasi oleh peserta mahasiswa seluruh Indonesia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7389">
                <a:tc>
                  <a:txBody>
                    <a:bodyPr/>
                    <a:lstStyle/>
                    <a:p>
                      <a:pPr algn="ctr">
                        <a:lnSpc>
                          <a:spcPts val="2800"/>
                        </a:lnSpc>
                        <a:defRPr/>
                      </a:pPr>
                      <a:r>
                        <a:rPr lang="en-US" sz="2000" b="1">
                          <a:solidFill>
                            <a:srgbClr val="000000"/>
                          </a:solidFill>
                          <a:latin typeface="Poppins Bold"/>
                          <a:ea typeface="Poppins Bold"/>
                          <a:cs typeface="Poppins Bold"/>
                          <a:sym typeface="Poppins Bold"/>
                        </a:rPr>
                        <a:t>2</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Registrasi dan Pengunggahan Karya Gelombang 2</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24 Juli 2025 - 31 Juli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Pengumpulan Karya Tulis Ilmiah dan Video Inovasi oleh peserta mahasiswa seluruh Indonesia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64950">
                <a:tc>
                  <a:txBody>
                    <a:bodyPr/>
                    <a:lstStyle/>
                    <a:p>
                      <a:pPr algn="ctr">
                        <a:lnSpc>
                          <a:spcPts val="2800"/>
                        </a:lnSpc>
                        <a:defRPr/>
                      </a:pPr>
                      <a:r>
                        <a:rPr lang="en-US" sz="2000" b="1">
                          <a:solidFill>
                            <a:srgbClr val="000000"/>
                          </a:solidFill>
                          <a:latin typeface="Poppins Bold"/>
                          <a:ea typeface="Poppins Bold"/>
                          <a:cs typeface="Poppins Bold"/>
                          <a:sym typeface="Poppins Bold"/>
                        </a:rPr>
                        <a:t>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Seleksi</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4 - 9 Agustus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Seleksi karya oleh Juri Pekan Inovasi Mahasiswa </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7389">
                <a:tc>
                  <a:txBody>
                    <a:bodyPr/>
                    <a:lstStyle/>
                    <a:p>
                      <a:pPr algn="ctr">
                        <a:lnSpc>
                          <a:spcPts val="2800"/>
                        </a:lnSpc>
                        <a:defRPr/>
                      </a:pPr>
                      <a:r>
                        <a:rPr lang="en-US" sz="2000" b="1">
                          <a:solidFill>
                            <a:srgbClr val="000000"/>
                          </a:solidFill>
                          <a:latin typeface="Poppins Bold"/>
                          <a:ea typeface="Poppins Bold"/>
                          <a:cs typeface="Poppins Bold"/>
                          <a:sym typeface="Poppins Bold"/>
                        </a:rPr>
                        <a:t>4</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Pengumuman Finalis (Top 20)</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11 Agustus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Pengumuman 20 tim terbaik yang akan melaju ke tahap final melalui social media Technovolt, BEM KBM IT-PLN, dan BKMK IT-PLN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10" name="Group 10"/>
          <p:cNvGrpSpPr/>
          <p:nvPr/>
        </p:nvGrpSpPr>
        <p:grpSpPr>
          <a:xfrm>
            <a:off x="137230" y="401084"/>
            <a:ext cx="4429258" cy="1255231"/>
            <a:chOff x="0" y="0"/>
            <a:chExt cx="5905677" cy="1673642"/>
          </a:xfrm>
        </p:grpSpPr>
        <p:sp>
          <p:nvSpPr>
            <p:cNvPr id="11" name="Freeform 11"/>
            <p:cNvSpPr/>
            <p:nvPr/>
          </p:nvSpPr>
          <p:spPr>
            <a:xfrm>
              <a:off x="0" y="465975"/>
              <a:ext cx="914761" cy="1028079"/>
            </a:xfrm>
            <a:custGeom>
              <a:avLst/>
              <a:gdLst/>
              <a:ahLst/>
              <a:cxnLst/>
              <a:rect l="l" t="t" r="r" b="b"/>
              <a:pathLst>
                <a:path w="914761" h="1028079">
                  <a:moveTo>
                    <a:pt x="0" y="0"/>
                  </a:moveTo>
                  <a:lnTo>
                    <a:pt x="914761" y="0"/>
                  </a:lnTo>
                  <a:lnTo>
                    <a:pt x="914761" y="1028078"/>
                  </a:lnTo>
                  <a:lnTo>
                    <a:pt x="0" y="1028078"/>
                  </a:lnTo>
                  <a:lnTo>
                    <a:pt x="0" y="0"/>
                  </a:lnTo>
                  <a:close/>
                </a:path>
              </a:pathLst>
            </a:custGeom>
            <a:blipFill>
              <a:blip r:embed="rId8"/>
              <a:stretch>
                <a:fillRect l="-157" r="-157"/>
              </a:stretch>
            </a:blipFill>
          </p:spPr>
          <p:txBody>
            <a:bodyPr/>
            <a:lstStyle/>
            <a:p>
              <a:endParaRPr lang="en-US"/>
            </a:p>
          </p:txBody>
        </p:sp>
        <p:sp>
          <p:nvSpPr>
            <p:cNvPr id="12" name="Freeform 12"/>
            <p:cNvSpPr/>
            <p:nvPr/>
          </p:nvSpPr>
          <p:spPr>
            <a:xfrm>
              <a:off x="2552957" y="332309"/>
              <a:ext cx="1278000" cy="1109715"/>
            </a:xfrm>
            <a:custGeom>
              <a:avLst/>
              <a:gdLst/>
              <a:ahLst/>
              <a:cxnLst/>
              <a:rect l="l" t="t" r="r" b="b"/>
              <a:pathLst>
                <a:path w="1278000" h="1109715">
                  <a:moveTo>
                    <a:pt x="0" y="0"/>
                  </a:moveTo>
                  <a:lnTo>
                    <a:pt x="1278001" y="0"/>
                  </a:lnTo>
                  <a:lnTo>
                    <a:pt x="1278001" y="1109715"/>
                  </a:lnTo>
                  <a:lnTo>
                    <a:pt x="0" y="1109715"/>
                  </a:lnTo>
                  <a:lnTo>
                    <a:pt x="0" y="0"/>
                  </a:lnTo>
                  <a:close/>
                </a:path>
              </a:pathLst>
            </a:custGeom>
            <a:blipFill>
              <a:blip r:embed="rId9"/>
              <a:stretch>
                <a:fillRect t="-7582" b="-7582"/>
              </a:stretch>
            </a:blipFill>
          </p:spPr>
          <p:txBody>
            <a:bodyPr/>
            <a:lstStyle/>
            <a:p>
              <a:endParaRPr lang="en-US"/>
            </a:p>
          </p:txBody>
        </p:sp>
        <p:sp>
          <p:nvSpPr>
            <p:cNvPr id="13" name="Freeform 13"/>
            <p:cNvSpPr/>
            <p:nvPr/>
          </p:nvSpPr>
          <p:spPr>
            <a:xfrm>
              <a:off x="3647025" y="0"/>
              <a:ext cx="1476344" cy="1673642"/>
            </a:xfrm>
            <a:custGeom>
              <a:avLst/>
              <a:gdLst/>
              <a:ahLst/>
              <a:cxnLst/>
              <a:rect l="l" t="t" r="r" b="b"/>
              <a:pathLst>
                <a:path w="1476344" h="1673642">
                  <a:moveTo>
                    <a:pt x="0" y="0"/>
                  </a:moveTo>
                  <a:lnTo>
                    <a:pt x="1476343" y="0"/>
                  </a:lnTo>
                  <a:lnTo>
                    <a:pt x="1476343" y="1673642"/>
                  </a:lnTo>
                  <a:lnTo>
                    <a:pt x="0" y="1673642"/>
                  </a:lnTo>
                  <a:lnTo>
                    <a:pt x="0" y="0"/>
                  </a:lnTo>
                  <a:close/>
                </a:path>
              </a:pathLst>
            </a:custGeom>
            <a:blipFill>
              <a:blip r:embed="rId10"/>
              <a:stretch>
                <a:fillRect l="-20229" r="-10718" b="-15511"/>
              </a:stretch>
            </a:blipFill>
          </p:spPr>
          <p:txBody>
            <a:bodyPr/>
            <a:lstStyle/>
            <a:p>
              <a:endParaRPr lang="en-US"/>
            </a:p>
          </p:txBody>
        </p:sp>
        <p:sp>
          <p:nvSpPr>
            <p:cNvPr id="14" name="Freeform 14"/>
            <p:cNvSpPr/>
            <p:nvPr/>
          </p:nvSpPr>
          <p:spPr>
            <a:xfrm>
              <a:off x="1096188" y="384339"/>
              <a:ext cx="1456770" cy="1005655"/>
            </a:xfrm>
            <a:custGeom>
              <a:avLst/>
              <a:gdLst/>
              <a:ahLst/>
              <a:cxnLst/>
              <a:rect l="l" t="t" r="r" b="b"/>
              <a:pathLst>
                <a:path w="1456770" h="1005655">
                  <a:moveTo>
                    <a:pt x="0" y="0"/>
                  </a:moveTo>
                  <a:lnTo>
                    <a:pt x="1456769" y="0"/>
                  </a:lnTo>
                  <a:lnTo>
                    <a:pt x="1456769" y="1005655"/>
                  </a:lnTo>
                  <a:lnTo>
                    <a:pt x="0" y="1005655"/>
                  </a:lnTo>
                  <a:lnTo>
                    <a:pt x="0" y="0"/>
                  </a:lnTo>
                  <a:close/>
                </a:path>
              </a:pathLst>
            </a:custGeom>
            <a:blipFill>
              <a:blip r:embed="rId11"/>
              <a:stretch>
                <a:fillRect t="-4353" b="-4353"/>
              </a:stretch>
            </a:blipFill>
          </p:spPr>
          <p:txBody>
            <a:bodyPr/>
            <a:lstStyle/>
            <a:p>
              <a:endParaRPr lang="en-US"/>
            </a:p>
          </p:txBody>
        </p:sp>
        <p:sp>
          <p:nvSpPr>
            <p:cNvPr id="15" name="Freeform 15"/>
            <p:cNvSpPr/>
            <p:nvPr/>
          </p:nvSpPr>
          <p:spPr>
            <a:xfrm>
              <a:off x="4570077" y="169021"/>
              <a:ext cx="1335600" cy="1335600"/>
            </a:xfrm>
            <a:custGeom>
              <a:avLst/>
              <a:gdLst/>
              <a:ahLst/>
              <a:cxnLst/>
              <a:rect l="l" t="t" r="r" b="b"/>
              <a:pathLst>
                <a:path w="1335600" h="1335600">
                  <a:moveTo>
                    <a:pt x="0" y="0"/>
                  </a:moveTo>
                  <a:lnTo>
                    <a:pt x="1335600" y="0"/>
                  </a:lnTo>
                  <a:lnTo>
                    <a:pt x="1335600" y="1335600"/>
                  </a:lnTo>
                  <a:lnTo>
                    <a:pt x="0" y="1335600"/>
                  </a:lnTo>
                  <a:lnTo>
                    <a:pt x="0" y="0"/>
                  </a:lnTo>
                  <a:close/>
                </a:path>
              </a:pathLst>
            </a:custGeom>
            <a:blipFill>
              <a:blip r:embed="rId12"/>
              <a:stretch>
                <a:fillRect/>
              </a:stretch>
            </a:blipFill>
          </p:spPr>
          <p:txBody>
            <a:bodyP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alphaModFix amt="3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601389">
            <a:off x="-5020335" y="8525344"/>
            <a:ext cx="7481935" cy="3523311"/>
          </a:xfrm>
          <a:custGeom>
            <a:avLst/>
            <a:gdLst/>
            <a:ahLst/>
            <a:cxnLst/>
            <a:rect l="l" t="t" r="r" b="b"/>
            <a:pathLst>
              <a:path w="7481935" h="3523311">
                <a:moveTo>
                  <a:pt x="0" y="0"/>
                </a:moveTo>
                <a:lnTo>
                  <a:pt x="7481935" y="0"/>
                </a:lnTo>
                <a:lnTo>
                  <a:pt x="7481935" y="3523312"/>
                </a:lnTo>
                <a:lnTo>
                  <a:pt x="0" y="352331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4" name="Group 4"/>
          <p:cNvGrpSpPr/>
          <p:nvPr/>
        </p:nvGrpSpPr>
        <p:grpSpPr>
          <a:xfrm>
            <a:off x="-4520021" y="-205806"/>
            <a:ext cx="9314502" cy="2049951"/>
            <a:chOff x="0" y="0"/>
            <a:chExt cx="2784716" cy="612865"/>
          </a:xfrm>
        </p:grpSpPr>
        <p:sp>
          <p:nvSpPr>
            <p:cNvPr id="5" name="Freeform 5"/>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6" name="TextBox 6"/>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sp>
        <p:nvSpPr>
          <p:cNvPr id="7" name="TextBox 7"/>
          <p:cNvSpPr txBox="1"/>
          <p:nvPr/>
        </p:nvSpPr>
        <p:spPr>
          <a:xfrm>
            <a:off x="5143477" y="484936"/>
            <a:ext cx="9968061" cy="1198916"/>
          </a:xfrm>
          <a:prstGeom prst="rect">
            <a:avLst/>
          </a:prstGeom>
        </p:spPr>
        <p:txBody>
          <a:bodyPr lIns="0" tIns="0" rIns="0" bIns="0" rtlCol="0" anchor="t">
            <a:spAutoFit/>
          </a:bodyPr>
          <a:lstStyle/>
          <a:p>
            <a:pPr algn="ctr">
              <a:lnSpc>
                <a:spcPts val="4002"/>
              </a:lnSpc>
            </a:pPr>
            <a:r>
              <a:rPr lang="en-US" sz="4764">
                <a:solidFill>
                  <a:srgbClr val="F4570B"/>
                </a:solidFill>
                <a:latin typeface="TAN Tangkiwood"/>
                <a:ea typeface="TAN Tangkiwood"/>
                <a:cs typeface="TAN Tangkiwood"/>
                <a:sym typeface="TAN Tangkiwood"/>
              </a:rPr>
              <a:t>TIMELINE PEKAN INOVASI MAHASISWA (PIM)</a:t>
            </a:r>
          </a:p>
          <a:p>
            <a:pPr algn="ctr">
              <a:lnSpc>
                <a:spcPts val="4002"/>
              </a:lnSpc>
            </a:pPr>
            <a:r>
              <a:rPr lang="en-US" sz="4764">
                <a:solidFill>
                  <a:srgbClr val="F4570B"/>
                </a:solidFill>
                <a:latin typeface="TAN Tangkiwood"/>
                <a:ea typeface="TAN Tangkiwood"/>
                <a:cs typeface="TAN Tangkiwood"/>
                <a:sym typeface="TAN Tangkiwood"/>
              </a:rPr>
              <a:t>untuk mahasiswa tingkat nasional</a:t>
            </a:r>
          </a:p>
        </p:txBody>
      </p:sp>
      <p:sp>
        <p:nvSpPr>
          <p:cNvPr id="8" name="Freeform 8"/>
          <p:cNvSpPr/>
          <p:nvPr/>
        </p:nvSpPr>
        <p:spPr>
          <a:xfrm rot="1546157">
            <a:off x="13025264" y="-1793124"/>
            <a:ext cx="7615583" cy="3586247"/>
          </a:xfrm>
          <a:custGeom>
            <a:avLst/>
            <a:gdLst/>
            <a:ahLst/>
            <a:cxnLst/>
            <a:rect l="l" t="t" r="r" b="b"/>
            <a:pathLst>
              <a:path w="7615583" h="3586247">
                <a:moveTo>
                  <a:pt x="0" y="0"/>
                </a:moveTo>
                <a:lnTo>
                  <a:pt x="7615583" y="0"/>
                </a:lnTo>
                <a:lnTo>
                  <a:pt x="7615583" y="3586248"/>
                </a:lnTo>
                <a:lnTo>
                  <a:pt x="0" y="35862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aphicFrame>
        <p:nvGraphicFramePr>
          <p:cNvPr id="9" name="Table 9"/>
          <p:cNvGraphicFramePr>
            <a:graphicFrameLocks noGrp="1"/>
          </p:cNvGraphicFramePr>
          <p:nvPr/>
        </p:nvGraphicFramePr>
        <p:xfrm>
          <a:off x="2449624" y="1844145"/>
          <a:ext cx="14383431" cy="7781926"/>
        </p:xfrm>
        <a:graphic>
          <a:graphicData uri="http://schemas.openxmlformats.org/drawingml/2006/table">
            <a:tbl>
              <a:tblPr/>
              <a:tblGrid>
                <a:gridCol w="1419272">
                  <a:extLst>
                    <a:ext uri="{9D8B030D-6E8A-4147-A177-3AD203B41FA5}">
                      <a16:colId xmlns:a16="http://schemas.microsoft.com/office/drawing/2014/main" val="20000"/>
                    </a:ext>
                  </a:extLst>
                </a:gridCol>
                <a:gridCol w="3178911">
                  <a:extLst>
                    <a:ext uri="{9D8B030D-6E8A-4147-A177-3AD203B41FA5}">
                      <a16:colId xmlns:a16="http://schemas.microsoft.com/office/drawing/2014/main" val="20001"/>
                    </a:ext>
                  </a:extLst>
                </a:gridCol>
                <a:gridCol w="3226776">
                  <a:extLst>
                    <a:ext uri="{9D8B030D-6E8A-4147-A177-3AD203B41FA5}">
                      <a16:colId xmlns:a16="http://schemas.microsoft.com/office/drawing/2014/main" val="20002"/>
                    </a:ext>
                  </a:extLst>
                </a:gridCol>
                <a:gridCol w="6558472">
                  <a:extLst>
                    <a:ext uri="{9D8B030D-6E8A-4147-A177-3AD203B41FA5}">
                      <a16:colId xmlns:a16="http://schemas.microsoft.com/office/drawing/2014/main" val="20003"/>
                    </a:ext>
                  </a:extLst>
                </a:gridCol>
              </a:tblGrid>
              <a:tr h="1273058">
                <a:tc>
                  <a:txBody>
                    <a:bodyPr/>
                    <a:lstStyle/>
                    <a:p>
                      <a:pPr algn="ctr">
                        <a:lnSpc>
                          <a:spcPts val="2800"/>
                        </a:lnSpc>
                        <a:defRPr/>
                      </a:pPr>
                      <a:r>
                        <a:rPr lang="en-US" sz="2000" b="1">
                          <a:solidFill>
                            <a:srgbClr val="000000"/>
                          </a:solidFill>
                          <a:latin typeface="Poppins Bold"/>
                          <a:ea typeface="Poppins Bold"/>
                          <a:cs typeface="Poppins Bold"/>
                          <a:sym typeface="Poppins Bold"/>
                        </a:rPr>
                        <a:t>No.</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800"/>
                        </a:lnSpc>
                        <a:defRPr/>
                      </a:pPr>
                      <a:r>
                        <a:rPr lang="en-US" sz="2000" b="1">
                          <a:solidFill>
                            <a:srgbClr val="000000"/>
                          </a:solidFill>
                          <a:latin typeface="Poppins Bold"/>
                          <a:ea typeface="Poppins Bold"/>
                          <a:cs typeface="Poppins Bold"/>
                          <a:sym typeface="Poppins Bold"/>
                        </a:rPr>
                        <a:t>KEGIATAN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800"/>
                        </a:lnSpc>
                        <a:defRPr/>
                      </a:pPr>
                      <a:r>
                        <a:rPr lang="en-US" sz="2000" b="1">
                          <a:solidFill>
                            <a:srgbClr val="000000"/>
                          </a:solidFill>
                          <a:latin typeface="Poppins Bold"/>
                          <a:ea typeface="Poppins Bold"/>
                          <a:cs typeface="Poppins Bold"/>
                          <a:sym typeface="Poppins Bold"/>
                        </a:rPr>
                        <a:t>WAKTU PELAKSANAAN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800"/>
                        </a:lnSpc>
                        <a:defRPr/>
                      </a:pPr>
                      <a:r>
                        <a:rPr lang="en-US" sz="2000" b="1">
                          <a:solidFill>
                            <a:srgbClr val="000000"/>
                          </a:solidFill>
                          <a:latin typeface="Poppins Bold"/>
                          <a:ea typeface="Poppins Bold"/>
                          <a:cs typeface="Poppins Bold"/>
                          <a:sym typeface="Poppins Bold"/>
                        </a:rPr>
                        <a:t>Detail Kegiatan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extLst>
                  <a:ext uri="{0D108BD9-81ED-4DB2-BD59-A6C34878D82A}">
                    <a16:rowId xmlns:a16="http://schemas.microsoft.com/office/drawing/2014/main" val="10000"/>
                  </a:ext>
                </a:extLst>
              </a:tr>
              <a:tr h="1627217">
                <a:tc>
                  <a:txBody>
                    <a:bodyPr/>
                    <a:lstStyle/>
                    <a:p>
                      <a:pPr algn="ctr">
                        <a:lnSpc>
                          <a:spcPts val="2800"/>
                        </a:lnSpc>
                        <a:defRPr/>
                      </a:pPr>
                      <a:r>
                        <a:rPr lang="en-US" sz="2000" b="1">
                          <a:solidFill>
                            <a:srgbClr val="000000"/>
                          </a:solidFill>
                          <a:latin typeface="Poppins Bold"/>
                          <a:ea typeface="Poppins Bold"/>
                          <a:cs typeface="Poppins Bold"/>
                          <a:sym typeface="Poppins Bold"/>
                        </a:rPr>
                        <a:t>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Registrasi Ulang Finalis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11 - 15 Agustus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Finalis wajib mengisi ulang formulir data, melengkapi dokumen, dan mengonfirmasi keikutsertaan pada final dan demo day.</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7217">
                <a:tc>
                  <a:txBody>
                    <a:bodyPr/>
                    <a:lstStyle/>
                    <a:p>
                      <a:pPr algn="ctr">
                        <a:lnSpc>
                          <a:spcPts val="2800"/>
                        </a:lnSpc>
                        <a:defRPr/>
                      </a:pPr>
                      <a:r>
                        <a:rPr lang="en-US" sz="2000" b="1">
                          <a:solidFill>
                            <a:srgbClr val="000000"/>
                          </a:solidFill>
                          <a:latin typeface="Poppins Bold"/>
                          <a:ea typeface="Poppins Bold"/>
                          <a:cs typeface="Poppins Bold"/>
                          <a:sym typeface="Poppins Bold"/>
                        </a:rPr>
                        <a:t>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Technical  Meeting</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22 Agustus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Penjelasan teknis pelaksanaan final dan demo day, termasuk alur presentasi, penilaian, serta ketentuan pameran alat.</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7217">
                <a:tc>
                  <a:txBody>
                    <a:bodyPr/>
                    <a:lstStyle/>
                    <a:p>
                      <a:pPr algn="ctr">
                        <a:lnSpc>
                          <a:spcPts val="2800"/>
                        </a:lnSpc>
                        <a:defRPr/>
                      </a:pPr>
                      <a:r>
                        <a:rPr lang="en-US" sz="2000" b="1">
                          <a:solidFill>
                            <a:srgbClr val="000000"/>
                          </a:solidFill>
                          <a:latin typeface="Poppins Bold"/>
                          <a:ea typeface="Poppins Bold"/>
                          <a:cs typeface="Poppins Bold"/>
                          <a:sym typeface="Poppins Bold"/>
                        </a:rPr>
                        <a:t>7</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Pameran Inovasi</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September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Finalis mempresentasikan karya dan mendemonstrasikan alat mereka langsung di hadapan dewan juri dan pengunjung.</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7217">
                <a:tc>
                  <a:txBody>
                    <a:bodyPr/>
                    <a:lstStyle/>
                    <a:p>
                      <a:pPr algn="ctr">
                        <a:lnSpc>
                          <a:spcPts val="2800"/>
                        </a:lnSpc>
                        <a:defRPr/>
                      </a:pPr>
                      <a:r>
                        <a:rPr lang="en-US" sz="2000" b="1">
                          <a:solidFill>
                            <a:srgbClr val="000000"/>
                          </a:solidFill>
                          <a:latin typeface="Poppins Bold"/>
                          <a:ea typeface="Poppins Bold"/>
                          <a:cs typeface="Poppins Bold"/>
                          <a:sym typeface="Poppins Bold"/>
                        </a:rPr>
                        <a:t>8</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Pengumuman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September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Pemenang diumumkan secara resmi dan berhak menerima penghargaan serta hadiah dari panitia.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10" name="Group 10"/>
          <p:cNvGrpSpPr/>
          <p:nvPr/>
        </p:nvGrpSpPr>
        <p:grpSpPr>
          <a:xfrm>
            <a:off x="137230" y="191554"/>
            <a:ext cx="4429258" cy="1255231"/>
            <a:chOff x="0" y="0"/>
            <a:chExt cx="5905677" cy="1673642"/>
          </a:xfrm>
        </p:grpSpPr>
        <p:sp>
          <p:nvSpPr>
            <p:cNvPr id="11" name="Freeform 11"/>
            <p:cNvSpPr/>
            <p:nvPr/>
          </p:nvSpPr>
          <p:spPr>
            <a:xfrm>
              <a:off x="0" y="465975"/>
              <a:ext cx="914761" cy="1028079"/>
            </a:xfrm>
            <a:custGeom>
              <a:avLst/>
              <a:gdLst/>
              <a:ahLst/>
              <a:cxnLst/>
              <a:rect l="l" t="t" r="r" b="b"/>
              <a:pathLst>
                <a:path w="914761" h="1028079">
                  <a:moveTo>
                    <a:pt x="0" y="0"/>
                  </a:moveTo>
                  <a:lnTo>
                    <a:pt x="914761" y="0"/>
                  </a:lnTo>
                  <a:lnTo>
                    <a:pt x="914761" y="1028078"/>
                  </a:lnTo>
                  <a:lnTo>
                    <a:pt x="0" y="1028078"/>
                  </a:lnTo>
                  <a:lnTo>
                    <a:pt x="0" y="0"/>
                  </a:lnTo>
                  <a:close/>
                </a:path>
              </a:pathLst>
            </a:custGeom>
            <a:blipFill>
              <a:blip r:embed="rId8"/>
              <a:stretch>
                <a:fillRect l="-157" r="-157"/>
              </a:stretch>
            </a:blipFill>
          </p:spPr>
          <p:txBody>
            <a:bodyPr/>
            <a:lstStyle/>
            <a:p>
              <a:endParaRPr lang="en-US"/>
            </a:p>
          </p:txBody>
        </p:sp>
        <p:sp>
          <p:nvSpPr>
            <p:cNvPr id="12" name="Freeform 12"/>
            <p:cNvSpPr/>
            <p:nvPr/>
          </p:nvSpPr>
          <p:spPr>
            <a:xfrm>
              <a:off x="2552957" y="332309"/>
              <a:ext cx="1278000" cy="1109715"/>
            </a:xfrm>
            <a:custGeom>
              <a:avLst/>
              <a:gdLst/>
              <a:ahLst/>
              <a:cxnLst/>
              <a:rect l="l" t="t" r="r" b="b"/>
              <a:pathLst>
                <a:path w="1278000" h="1109715">
                  <a:moveTo>
                    <a:pt x="0" y="0"/>
                  </a:moveTo>
                  <a:lnTo>
                    <a:pt x="1278001" y="0"/>
                  </a:lnTo>
                  <a:lnTo>
                    <a:pt x="1278001" y="1109715"/>
                  </a:lnTo>
                  <a:lnTo>
                    <a:pt x="0" y="1109715"/>
                  </a:lnTo>
                  <a:lnTo>
                    <a:pt x="0" y="0"/>
                  </a:lnTo>
                  <a:close/>
                </a:path>
              </a:pathLst>
            </a:custGeom>
            <a:blipFill>
              <a:blip r:embed="rId9"/>
              <a:stretch>
                <a:fillRect t="-7582" b="-7582"/>
              </a:stretch>
            </a:blipFill>
          </p:spPr>
          <p:txBody>
            <a:bodyPr/>
            <a:lstStyle/>
            <a:p>
              <a:endParaRPr lang="en-US"/>
            </a:p>
          </p:txBody>
        </p:sp>
        <p:sp>
          <p:nvSpPr>
            <p:cNvPr id="13" name="Freeform 13"/>
            <p:cNvSpPr/>
            <p:nvPr/>
          </p:nvSpPr>
          <p:spPr>
            <a:xfrm>
              <a:off x="3647025" y="0"/>
              <a:ext cx="1476344" cy="1673642"/>
            </a:xfrm>
            <a:custGeom>
              <a:avLst/>
              <a:gdLst/>
              <a:ahLst/>
              <a:cxnLst/>
              <a:rect l="l" t="t" r="r" b="b"/>
              <a:pathLst>
                <a:path w="1476344" h="1673642">
                  <a:moveTo>
                    <a:pt x="0" y="0"/>
                  </a:moveTo>
                  <a:lnTo>
                    <a:pt x="1476343" y="0"/>
                  </a:lnTo>
                  <a:lnTo>
                    <a:pt x="1476343" y="1673642"/>
                  </a:lnTo>
                  <a:lnTo>
                    <a:pt x="0" y="1673642"/>
                  </a:lnTo>
                  <a:lnTo>
                    <a:pt x="0" y="0"/>
                  </a:lnTo>
                  <a:close/>
                </a:path>
              </a:pathLst>
            </a:custGeom>
            <a:blipFill>
              <a:blip r:embed="rId10"/>
              <a:stretch>
                <a:fillRect l="-20229" r="-10718" b="-15511"/>
              </a:stretch>
            </a:blipFill>
          </p:spPr>
          <p:txBody>
            <a:bodyPr/>
            <a:lstStyle/>
            <a:p>
              <a:endParaRPr lang="en-US"/>
            </a:p>
          </p:txBody>
        </p:sp>
        <p:sp>
          <p:nvSpPr>
            <p:cNvPr id="14" name="Freeform 14"/>
            <p:cNvSpPr/>
            <p:nvPr/>
          </p:nvSpPr>
          <p:spPr>
            <a:xfrm>
              <a:off x="1096188" y="384339"/>
              <a:ext cx="1456770" cy="1005655"/>
            </a:xfrm>
            <a:custGeom>
              <a:avLst/>
              <a:gdLst/>
              <a:ahLst/>
              <a:cxnLst/>
              <a:rect l="l" t="t" r="r" b="b"/>
              <a:pathLst>
                <a:path w="1456770" h="1005655">
                  <a:moveTo>
                    <a:pt x="0" y="0"/>
                  </a:moveTo>
                  <a:lnTo>
                    <a:pt x="1456769" y="0"/>
                  </a:lnTo>
                  <a:lnTo>
                    <a:pt x="1456769" y="1005655"/>
                  </a:lnTo>
                  <a:lnTo>
                    <a:pt x="0" y="1005655"/>
                  </a:lnTo>
                  <a:lnTo>
                    <a:pt x="0" y="0"/>
                  </a:lnTo>
                  <a:close/>
                </a:path>
              </a:pathLst>
            </a:custGeom>
            <a:blipFill>
              <a:blip r:embed="rId11"/>
              <a:stretch>
                <a:fillRect t="-4353" b="-4353"/>
              </a:stretch>
            </a:blipFill>
          </p:spPr>
          <p:txBody>
            <a:bodyPr/>
            <a:lstStyle/>
            <a:p>
              <a:endParaRPr lang="en-US"/>
            </a:p>
          </p:txBody>
        </p:sp>
        <p:sp>
          <p:nvSpPr>
            <p:cNvPr id="15" name="Freeform 15"/>
            <p:cNvSpPr/>
            <p:nvPr/>
          </p:nvSpPr>
          <p:spPr>
            <a:xfrm>
              <a:off x="4570077" y="169021"/>
              <a:ext cx="1335600" cy="1335600"/>
            </a:xfrm>
            <a:custGeom>
              <a:avLst/>
              <a:gdLst/>
              <a:ahLst/>
              <a:cxnLst/>
              <a:rect l="l" t="t" r="r" b="b"/>
              <a:pathLst>
                <a:path w="1335600" h="1335600">
                  <a:moveTo>
                    <a:pt x="0" y="0"/>
                  </a:moveTo>
                  <a:lnTo>
                    <a:pt x="1335600" y="0"/>
                  </a:lnTo>
                  <a:lnTo>
                    <a:pt x="1335600" y="1335600"/>
                  </a:lnTo>
                  <a:lnTo>
                    <a:pt x="0" y="1335600"/>
                  </a:lnTo>
                  <a:lnTo>
                    <a:pt x="0" y="0"/>
                  </a:lnTo>
                  <a:close/>
                </a:path>
              </a:pathLst>
            </a:custGeom>
            <a:blipFill>
              <a:blip r:embed="rId12"/>
              <a:stretch>
                <a:fillRect/>
              </a:stretch>
            </a:blipFill>
          </p:spPr>
          <p:txBody>
            <a:bodyPr/>
            <a:lstStyle/>
            <a:p>
              <a:endParaRPr 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alphaModFix amt="3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601389">
            <a:off x="-5020335" y="8525344"/>
            <a:ext cx="7481935" cy="3523311"/>
          </a:xfrm>
          <a:custGeom>
            <a:avLst/>
            <a:gdLst/>
            <a:ahLst/>
            <a:cxnLst/>
            <a:rect l="l" t="t" r="r" b="b"/>
            <a:pathLst>
              <a:path w="7481935" h="3523311">
                <a:moveTo>
                  <a:pt x="0" y="0"/>
                </a:moveTo>
                <a:lnTo>
                  <a:pt x="7481935" y="0"/>
                </a:lnTo>
                <a:lnTo>
                  <a:pt x="7481935" y="3523312"/>
                </a:lnTo>
                <a:lnTo>
                  <a:pt x="0" y="352331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4" name="Group 4"/>
          <p:cNvGrpSpPr/>
          <p:nvPr/>
        </p:nvGrpSpPr>
        <p:grpSpPr>
          <a:xfrm>
            <a:off x="-4520021" y="-205806"/>
            <a:ext cx="9314502" cy="2049951"/>
            <a:chOff x="0" y="0"/>
            <a:chExt cx="2784716" cy="612865"/>
          </a:xfrm>
        </p:grpSpPr>
        <p:sp>
          <p:nvSpPr>
            <p:cNvPr id="5" name="Freeform 5"/>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6" name="TextBox 6"/>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sp>
        <p:nvSpPr>
          <p:cNvPr id="7" name="TextBox 7"/>
          <p:cNvSpPr txBox="1"/>
          <p:nvPr/>
        </p:nvSpPr>
        <p:spPr>
          <a:xfrm>
            <a:off x="5143408" y="409454"/>
            <a:ext cx="9657755" cy="1203540"/>
          </a:xfrm>
          <a:prstGeom prst="rect">
            <a:avLst/>
          </a:prstGeom>
        </p:spPr>
        <p:txBody>
          <a:bodyPr lIns="0" tIns="0" rIns="0" bIns="0" rtlCol="0" anchor="t">
            <a:spAutoFit/>
          </a:bodyPr>
          <a:lstStyle/>
          <a:p>
            <a:pPr algn="ctr">
              <a:lnSpc>
                <a:spcPts val="3842"/>
              </a:lnSpc>
            </a:pPr>
            <a:r>
              <a:rPr lang="en-US" sz="5411">
                <a:solidFill>
                  <a:srgbClr val="F4570B"/>
                </a:solidFill>
                <a:latin typeface="TAN Tangkiwood"/>
                <a:ea typeface="TAN Tangkiwood"/>
                <a:cs typeface="TAN Tangkiwood"/>
                <a:sym typeface="TAN Tangkiwood"/>
              </a:rPr>
              <a:t>TIMELINE PEKAN INOVASI SISWA (PIS)</a:t>
            </a:r>
          </a:p>
          <a:p>
            <a:pPr algn="ctr">
              <a:lnSpc>
                <a:spcPts val="3842"/>
              </a:lnSpc>
            </a:pPr>
            <a:r>
              <a:rPr lang="en-US" sz="5411">
                <a:solidFill>
                  <a:srgbClr val="F4570B"/>
                </a:solidFill>
                <a:latin typeface="TAN Tangkiwood"/>
                <a:ea typeface="TAN Tangkiwood"/>
                <a:cs typeface="TAN Tangkiwood"/>
                <a:sym typeface="TAN Tangkiwood"/>
              </a:rPr>
              <a:t>untuk SMA/SMK tingkat nasional</a:t>
            </a:r>
          </a:p>
        </p:txBody>
      </p:sp>
      <p:sp>
        <p:nvSpPr>
          <p:cNvPr id="8" name="Freeform 8"/>
          <p:cNvSpPr/>
          <p:nvPr/>
        </p:nvSpPr>
        <p:spPr>
          <a:xfrm rot="1546157">
            <a:off x="13025264" y="-1793124"/>
            <a:ext cx="7615583" cy="3586247"/>
          </a:xfrm>
          <a:custGeom>
            <a:avLst/>
            <a:gdLst/>
            <a:ahLst/>
            <a:cxnLst/>
            <a:rect l="l" t="t" r="r" b="b"/>
            <a:pathLst>
              <a:path w="7615583" h="3586247">
                <a:moveTo>
                  <a:pt x="0" y="0"/>
                </a:moveTo>
                <a:lnTo>
                  <a:pt x="7615583" y="0"/>
                </a:lnTo>
                <a:lnTo>
                  <a:pt x="7615583" y="3586248"/>
                </a:lnTo>
                <a:lnTo>
                  <a:pt x="0" y="35862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aphicFrame>
        <p:nvGraphicFramePr>
          <p:cNvPr id="9" name="Table 9"/>
          <p:cNvGraphicFramePr>
            <a:graphicFrameLocks noGrp="1"/>
          </p:cNvGraphicFramePr>
          <p:nvPr>
            <p:extLst>
              <p:ext uri="{D42A27DB-BD31-4B8C-83A1-F6EECF244321}">
                <p14:modId xmlns:p14="http://schemas.microsoft.com/office/powerpoint/2010/main" val="2109315466"/>
              </p:ext>
            </p:extLst>
          </p:nvPr>
        </p:nvGraphicFramePr>
        <p:xfrm>
          <a:off x="2286000" y="2004855"/>
          <a:ext cx="14907441" cy="8321882"/>
        </p:xfrm>
        <a:graphic>
          <a:graphicData uri="http://schemas.openxmlformats.org/drawingml/2006/table">
            <a:tbl>
              <a:tblPr/>
              <a:tblGrid>
                <a:gridCol w="1260736">
                  <a:extLst>
                    <a:ext uri="{9D8B030D-6E8A-4147-A177-3AD203B41FA5}">
                      <a16:colId xmlns:a16="http://schemas.microsoft.com/office/drawing/2014/main" val="20000"/>
                    </a:ext>
                  </a:extLst>
                </a:gridCol>
                <a:gridCol w="3438613">
                  <a:extLst>
                    <a:ext uri="{9D8B030D-6E8A-4147-A177-3AD203B41FA5}">
                      <a16:colId xmlns:a16="http://schemas.microsoft.com/office/drawing/2014/main" val="20001"/>
                    </a:ext>
                  </a:extLst>
                </a:gridCol>
                <a:gridCol w="3088015">
                  <a:extLst>
                    <a:ext uri="{9D8B030D-6E8A-4147-A177-3AD203B41FA5}">
                      <a16:colId xmlns:a16="http://schemas.microsoft.com/office/drawing/2014/main" val="20002"/>
                    </a:ext>
                  </a:extLst>
                </a:gridCol>
                <a:gridCol w="7120077">
                  <a:extLst>
                    <a:ext uri="{9D8B030D-6E8A-4147-A177-3AD203B41FA5}">
                      <a16:colId xmlns:a16="http://schemas.microsoft.com/office/drawing/2014/main" val="20003"/>
                    </a:ext>
                  </a:extLst>
                </a:gridCol>
              </a:tblGrid>
              <a:tr h="825423">
                <a:tc>
                  <a:txBody>
                    <a:bodyPr/>
                    <a:lstStyle/>
                    <a:p>
                      <a:pPr algn="ctr">
                        <a:lnSpc>
                          <a:spcPts val="2240"/>
                        </a:lnSpc>
                        <a:defRPr/>
                      </a:pPr>
                      <a:r>
                        <a:rPr lang="en-US" sz="1600" b="1">
                          <a:solidFill>
                            <a:srgbClr val="000000"/>
                          </a:solidFill>
                          <a:latin typeface="Poppins Bold"/>
                          <a:ea typeface="Poppins Bold"/>
                          <a:cs typeface="Poppins Bold"/>
                          <a:sym typeface="Poppins Bold"/>
                        </a:rPr>
                        <a:t>No.</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240"/>
                        </a:lnSpc>
                        <a:defRPr/>
                      </a:pPr>
                      <a:r>
                        <a:rPr lang="en-US" sz="1600" b="1">
                          <a:solidFill>
                            <a:srgbClr val="000000"/>
                          </a:solidFill>
                          <a:latin typeface="Poppins Bold"/>
                          <a:ea typeface="Poppins Bold"/>
                          <a:cs typeface="Poppins Bold"/>
                          <a:sym typeface="Poppins Bold"/>
                        </a:rPr>
                        <a:t>KEGIATAN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240"/>
                        </a:lnSpc>
                        <a:defRPr/>
                      </a:pPr>
                      <a:r>
                        <a:rPr lang="en-US" sz="1600" b="1">
                          <a:solidFill>
                            <a:srgbClr val="000000"/>
                          </a:solidFill>
                          <a:latin typeface="Poppins Bold"/>
                          <a:ea typeface="Poppins Bold"/>
                          <a:cs typeface="Poppins Bold"/>
                          <a:sym typeface="Poppins Bold"/>
                        </a:rPr>
                        <a:t>WAKTU PELAKSANAAN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240"/>
                        </a:lnSpc>
                        <a:defRPr/>
                      </a:pPr>
                      <a:r>
                        <a:rPr lang="en-US" sz="1600" b="1" dirty="0">
                          <a:solidFill>
                            <a:srgbClr val="000000"/>
                          </a:solidFill>
                          <a:latin typeface="Poppins Bold"/>
                          <a:ea typeface="Poppins Bold"/>
                          <a:cs typeface="Poppins Bold"/>
                          <a:sym typeface="Poppins Bold"/>
                        </a:rPr>
                        <a:t>DETAIL KEGIATAN</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extLst>
                  <a:ext uri="{0D108BD9-81ED-4DB2-BD59-A6C34878D82A}">
                    <a16:rowId xmlns:a16="http://schemas.microsoft.com/office/drawing/2014/main" val="10000"/>
                  </a:ext>
                </a:extLst>
              </a:tr>
              <a:tr h="1368625">
                <a:tc>
                  <a:txBody>
                    <a:bodyPr/>
                    <a:lstStyle/>
                    <a:p>
                      <a:pPr algn="ctr">
                        <a:lnSpc>
                          <a:spcPts val="2240"/>
                        </a:lnSpc>
                        <a:defRPr/>
                      </a:pPr>
                      <a:r>
                        <a:rPr lang="en-US" sz="2000" b="1" dirty="0">
                          <a:solidFill>
                            <a:srgbClr val="000000"/>
                          </a:solidFill>
                          <a:latin typeface="Poppins Bold"/>
                          <a:ea typeface="Poppins Bold"/>
                          <a:cs typeface="Poppins Bold"/>
                          <a:sym typeface="Poppins Bold"/>
                        </a:rPr>
                        <a:t>1</a:t>
                      </a:r>
                      <a:endParaRPr lang="en-US" sz="14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err="1">
                          <a:solidFill>
                            <a:srgbClr val="000000"/>
                          </a:solidFill>
                          <a:latin typeface="Poppins Bold"/>
                          <a:ea typeface="Poppins Bold"/>
                          <a:cs typeface="Poppins Bold"/>
                          <a:sym typeface="Poppins Bold"/>
                        </a:rPr>
                        <a:t>Registrasi</a:t>
                      </a:r>
                      <a:r>
                        <a:rPr lang="en-US" sz="2000" b="1" dirty="0">
                          <a:solidFill>
                            <a:srgbClr val="000000"/>
                          </a:solidFill>
                          <a:latin typeface="Poppins Bold"/>
                          <a:ea typeface="Poppins Bold"/>
                          <a:cs typeface="Poppins Bold"/>
                          <a:sym typeface="Poppins Bold"/>
                        </a:rPr>
                        <a:t> dan </a:t>
                      </a:r>
                      <a:r>
                        <a:rPr lang="en-US" sz="2000" b="1" dirty="0" err="1">
                          <a:solidFill>
                            <a:srgbClr val="000000"/>
                          </a:solidFill>
                          <a:latin typeface="Poppins Bold"/>
                          <a:ea typeface="Poppins Bold"/>
                          <a:cs typeface="Poppins Bold"/>
                          <a:sym typeface="Poppins Bold"/>
                        </a:rPr>
                        <a:t>Pengunggahan</a:t>
                      </a:r>
                      <a:r>
                        <a:rPr lang="en-US" sz="2000" b="1" dirty="0">
                          <a:solidFill>
                            <a:srgbClr val="000000"/>
                          </a:solidFill>
                          <a:latin typeface="Poppins Bold"/>
                          <a:ea typeface="Poppins Bold"/>
                          <a:cs typeface="Poppins Bold"/>
                          <a:sym typeface="Poppins Bold"/>
                        </a:rPr>
                        <a:t> Karya </a:t>
                      </a:r>
                      <a:r>
                        <a:rPr lang="en-US" sz="2000" b="1" dirty="0" err="1">
                          <a:solidFill>
                            <a:srgbClr val="000000"/>
                          </a:solidFill>
                          <a:latin typeface="Poppins Bold"/>
                          <a:ea typeface="Poppins Bold"/>
                          <a:cs typeface="Poppins Bold"/>
                          <a:sym typeface="Poppins Bold"/>
                        </a:rPr>
                        <a:t>Gelombang</a:t>
                      </a:r>
                      <a:r>
                        <a:rPr lang="en-US" sz="2000" b="1" dirty="0">
                          <a:solidFill>
                            <a:srgbClr val="000000"/>
                          </a:solidFill>
                          <a:latin typeface="Poppins Bold"/>
                          <a:ea typeface="Poppins Bold"/>
                          <a:cs typeface="Poppins Bold"/>
                          <a:sym typeface="Poppins Bold"/>
                        </a:rPr>
                        <a:t> 1</a:t>
                      </a:r>
                      <a:endParaRPr lang="en-US" sz="14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a:solidFill>
                            <a:srgbClr val="000000"/>
                          </a:solidFill>
                          <a:latin typeface="Poppins Bold"/>
                          <a:ea typeface="Poppins Bold"/>
                          <a:cs typeface="Poppins Bold"/>
                          <a:sym typeface="Poppins Bold"/>
                        </a:rPr>
                        <a:t>23 Juni 2025 - 16 Juli 2025</a:t>
                      </a:r>
                      <a:endParaRPr lang="en-US" sz="14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err="1">
                          <a:solidFill>
                            <a:srgbClr val="000000"/>
                          </a:solidFill>
                          <a:latin typeface="Poppins Bold"/>
                          <a:ea typeface="Poppins Bold"/>
                          <a:cs typeface="Poppins Bold"/>
                          <a:sym typeface="Poppins Bold"/>
                        </a:rPr>
                        <a:t>Pengumpulan</a:t>
                      </a:r>
                      <a:r>
                        <a:rPr lang="en-US" sz="2000" b="1" dirty="0">
                          <a:solidFill>
                            <a:srgbClr val="000000"/>
                          </a:solidFill>
                          <a:latin typeface="Poppins Bold"/>
                          <a:ea typeface="Poppins Bold"/>
                          <a:cs typeface="Poppins Bold"/>
                          <a:sym typeface="Poppins Bold"/>
                        </a:rPr>
                        <a:t> Essay dan Poster oleh </a:t>
                      </a:r>
                      <a:r>
                        <a:rPr lang="en-US" sz="2000" b="1" dirty="0" err="1">
                          <a:solidFill>
                            <a:srgbClr val="000000"/>
                          </a:solidFill>
                          <a:latin typeface="Poppins Bold"/>
                          <a:ea typeface="Poppins Bold"/>
                          <a:cs typeface="Poppins Bold"/>
                          <a:sym typeface="Poppins Bold"/>
                        </a:rPr>
                        <a:t>peserta</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siswa</a:t>
                      </a:r>
                      <a:r>
                        <a:rPr lang="en-US" sz="2000" b="1" dirty="0">
                          <a:solidFill>
                            <a:srgbClr val="000000"/>
                          </a:solidFill>
                          <a:latin typeface="Poppins Bold"/>
                          <a:ea typeface="Poppins Bold"/>
                          <a:cs typeface="Poppins Bold"/>
                          <a:sym typeface="Poppins Bold"/>
                        </a:rPr>
                        <a:t> SMA/SMK </a:t>
                      </a:r>
                      <a:r>
                        <a:rPr lang="en-US" sz="2000" b="1" dirty="0" err="1">
                          <a:solidFill>
                            <a:srgbClr val="000000"/>
                          </a:solidFill>
                          <a:latin typeface="Poppins Bold"/>
                          <a:ea typeface="Poppins Bold"/>
                          <a:cs typeface="Poppins Bold"/>
                          <a:sym typeface="Poppins Bold"/>
                        </a:rPr>
                        <a:t>seluruh</a:t>
                      </a:r>
                      <a:r>
                        <a:rPr lang="en-US" sz="2000" b="1" dirty="0">
                          <a:solidFill>
                            <a:srgbClr val="000000"/>
                          </a:solidFill>
                          <a:latin typeface="Poppins Bold"/>
                          <a:ea typeface="Poppins Bold"/>
                          <a:cs typeface="Poppins Bold"/>
                          <a:sym typeface="Poppins Bold"/>
                        </a:rPr>
                        <a:t> Indonesia</a:t>
                      </a:r>
                      <a:endParaRPr lang="en-US" sz="14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68625">
                <a:tc>
                  <a:txBody>
                    <a:bodyPr/>
                    <a:lstStyle/>
                    <a:p>
                      <a:pPr algn="ctr">
                        <a:lnSpc>
                          <a:spcPts val="2240"/>
                        </a:lnSpc>
                        <a:defRPr/>
                      </a:pPr>
                      <a:r>
                        <a:rPr lang="en-US" sz="2000" b="1" dirty="0">
                          <a:solidFill>
                            <a:srgbClr val="000000"/>
                          </a:solidFill>
                          <a:latin typeface="Poppins Bold"/>
                          <a:ea typeface="Poppins Bold"/>
                          <a:cs typeface="Poppins Bold"/>
                          <a:sym typeface="Poppins Bold"/>
                        </a:rPr>
                        <a:t>2</a:t>
                      </a:r>
                      <a:endParaRPr lang="en-US" sz="20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err="1">
                          <a:solidFill>
                            <a:srgbClr val="000000"/>
                          </a:solidFill>
                          <a:latin typeface="Poppins Bold"/>
                          <a:ea typeface="Poppins Bold"/>
                          <a:cs typeface="Poppins Bold"/>
                          <a:sym typeface="Poppins Bold"/>
                        </a:rPr>
                        <a:t>Registrasi</a:t>
                      </a:r>
                      <a:r>
                        <a:rPr lang="en-US" sz="2000" b="1" dirty="0">
                          <a:solidFill>
                            <a:srgbClr val="000000"/>
                          </a:solidFill>
                          <a:latin typeface="Poppins Bold"/>
                          <a:ea typeface="Poppins Bold"/>
                          <a:cs typeface="Poppins Bold"/>
                          <a:sym typeface="Poppins Bold"/>
                        </a:rPr>
                        <a:t> dan </a:t>
                      </a:r>
                      <a:r>
                        <a:rPr lang="en-US" sz="2000" b="1" dirty="0" err="1">
                          <a:solidFill>
                            <a:srgbClr val="000000"/>
                          </a:solidFill>
                          <a:latin typeface="Poppins Bold"/>
                          <a:ea typeface="Poppins Bold"/>
                          <a:cs typeface="Poppins Bold"/>
                          <a:sym typeface="Poppins Bold"/>
                        </a:rPr>
                        <a:t>Pengunggahan</a:t>
                      </a:r>
                      <a:r>
                        <a:rPr lang="en-US" sz="2000" b="1" dirty="0">
                          <a:solidFill>
                            <a:srgbClr val="000000"/>
                          </a:solidFill>
                          <a:latin typeface="Poppins Bold"/>
                          <a:ea typeface="Poppins Bold"/>
                          <a:cs typeface="Poppins Bold"/>
                          <a:sym typeface="Poppins Bold"/>
                        </a:rPr>
                        <a:t> Karya </a:t>
                      </a:r>
                      <a:r>
                        <a:rPr lang="en-US" sz="2000" b="1" dirty="0" err="1">
                          <a:solidFill>
                            <a:srgbClr val="000000"/>
                          </a:solidFill>
                          <a:latin typeface="Poppins Bold"/>
                          <a:ea typeface="Poppins Bold"/>
                          <a:cs typeface="Poppins Bold"/>
                          <a:sym typeface="Poppins Bold"/>
                        </a:rPr>
                        <a:t>Gelombang</a:t>
                      </a:r>
                      <a:r>
                        <a:rPr lang="en-US" sz="2000" b="1" dirty="0">
                          <a:solidFill>
                            <a:srgbClr val="000000"/>
                          </a:solidFill>
                          <a:latin typeface="Poppins Bold"/>
                          <a:ea typeface="Poppins Bold"/>
                          <a:cs typeface="Poppins Bold"/>
                          <a:sym typeface="Poppins Bold"/>
                        </a:rPr>
                        <a:t> 2</a:t>
                      </a:r>
                      <a:endParaRPr lang="en-US" sz="20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a:solidFill>
                            <a:srgbClr val="000000"/>
                          </a:solidFill>
                          <a:latin typeface="Poppins Bold"/>
                          <a:ea typeface="Poppins Bold"/>
                          <a:cs typeface="Poppins Bold"/>
                          <a:sym typeface="Poppins Bold"/>
                        </a:rPr>
                        <a:t>17 Juli 2025 - 31 Juli 2025</a:t>
                      </a:r>
                      <a:endParaRPr lang="en-US" sz="20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a:solidFill>
                            <a:srgbClr val="000000"/>
                          </a:solidFill>
                          <a:latin typeface="Poppins Bold"/>
                          <a:ea typeface="Poppins Bold"/>
                          <a:cs typeface="Poppins Bold"/>
                          <a:sym typeface="Poppins Bold"/>
                        </a:rPr>
                        <a:t>Pengumpulan Essay dan Poster oleh peserta siswa SMA/SMK seluruh Indonesia</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25423">
                <a:tc>
                  <a:txBody>
                    <a:bodyPr/>
                    <a:lstStyle/>
                    <a:p>
                      <a:pPr algn="ctr">
                        <a:lnSpc>
                          <a:spcPts val="2240"/>
                        </a:lnSpc>
                        <a:defRPr/>
                      </a:pPr>
                      <a:r>
                        <a:rPr lang="en-US" sz="2000" b="1">
                          <a:solidFill>
                            <a:srgbClr val="000000"/>
                          </a:solidFill>
                          <a:latin typeface="Poppins Bold"/>
                          <a:ea typeface="Poppins Bold"/>
                          <a:cs typeface="Poppins Bold"/>
                          <a:sym typeface="Poppins Bold"/>
                        </a:rPr>
                        <a:t>3</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a:solidFill>
                            <a:srgbClr val="000000"/>
                          </a:solidFill>
                          <a:latin typeface="Poppins Bold"/>
                          <a:ea typeface="Poppins Bold"/>
                          <a:cs typeface="Poppins Bold"/>
                          <a:sym typeface="Poppins Bold"/>
                        </a:rPr>
                        <a:t>Seleksi Essay</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a:solidFill>
                            <a:srgbClr val="000000"/>
                          </a:solidFill>
                          <a:latin typeface="Poppins Bold"/>
                          <a:ea typeface="Poppins Bold"/>
                          <a:cs typeface="Poppins Bold"/>
                          <a:sym typeface="Poppins Bold"/>
                        </a:rPr>
                        <a:t>4 - 9 Agustus 2025</a:t>
                      </a:r>
                      <a:endParaRPr lang="en-US" sz="20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err="1">
                          <a:solidFill>
                            <a:srgbClr val="000000"/>
                          </a:solidFill>
                          <a:latin typeface="Poppins Bold"/>
                          <a:ea typeface="Poppins Bold"/>
                          <a:cs typeface="Poppins Bold"/>
                          <a:sym typeface="Poppins Bold"/>
                        </a:rPr>
                        <a:t>Seleksi</a:t>
                      </a:r>
                      <a:r>
                        <a:rPr lang="en-US" sz="2000" b="1" dirty="0">
                          <a:solidFill>
                            <a:srgbClr val="000000"/>
                          </a:solidFill>
                          <a:latin typeface="Poppins Bold"/>
                          <a:ea typeface="Poppins Bold"/>
                          <a:cs typeface="Poppins Bold"/>
                          <a:sym typeface="Poppins Bold"/>
                        </a:rPr>
                        <a:t> Essay dan Poster oleh Juri Pekan </a:t>
                      </a:r>
                      <a:r>
                        <a:rPr lang="en-US" sz="2000" b="1" dirty="0" err="1">
                          <a:solidFill>
                            <a:srgbClr val="000000"/>
                          </a:solidFill>
                          <a:latin typeface="Poppins Bold"/>
                          <a:ea typeface="Poppins Bold"/>
                          <a:cs typeface="Poppins Bold"/>
                          <a:sym typeface="Poppins Bold"/>
                        </a:rPr>
                        <a:t>Inovasi</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Siswa</a:t>
                      </a:r>
                      <a:endParaRPr lang="en-US" sz="20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102219">
                <a:tc>
                  <a:txBody>
                    <a:bodyPr/>
                    <a:lstStyle/>
                    <a:p>
                      <a:pPr algn="ctr">
                        <a:lnSpc>
                          <a:spcPts val="2240"/>
                        </a:lnSpc>
                        <a:defRPr/>
                      </a:pPr>
                      <a:r>
                        <a:rPr lang="en-US" sz="2000" b="1">
                          <a:solidFill>
                            <a:srgbClr val="000000"/>
                          </a:solidFill>
                          <a:latin typeface="Poppins Bold"/>
                          <a:ea typeface="Poppins Bold"/>
                          <a:cs typeface="Poppins Bold"/>
                          <a:sym typeface="Poppins Bold"/>
                        </a:rPr>
                        <a:t>4</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a:solidFill>
                            <a:srgbClr val="000000"/>
                          </a:solidFill>
                          <a:latin typeface="Poppins Bold"/>
                          <a:ea typeface="Poppins Bold"/>
                          <a:cs typeface="Poppins Bold"/>
                          <a:sym typeface="Poppins Bold"/>
                        </a:rPr>
                        <a:t>Pengumuman Essay</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a:solidFill>
                            <a:srgbClr val="000000"/>
                          </a:solidFill>
                          <a:latin typeface="Poppins Bold"/>
                          <a:ea typeface="Poppins Bold"/>
                          <a:cs typeface="Poppins Bold"/>
                          <a:sym typeface="Poppins Bold"/>
                        </a:rPr>
                        <a:t>11 Agustus 2025</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a:solidFill>
                            <a:srgbClr val="000000"/>
                          </a:solidFill>
                          <a:latin typeface="Poppins Bold"/>
                          <a:ea typeface="Poppins Bold"/>
                          <a:cs typeface="Poppins Bold"/>
                          <a:sym typeface="Poppins Bold"/>
                        </a:rPr>
                        <a:t>Tim yang lolos </a:t>
                      </a:r>
                      <a:r>
                        <a:rPr lang="en-US" sz="2000" b="1" dirty="0" err="1">
                          <a:solidFill>
                            <a:srgbClr val="000000"/>
                          </a:solidFill>
                          <a:latin typeface="Poppins Bold"/>
                          <a:ea typeface="Poppins Bold"/>
                          <a:cs typeface="Poppins Bold"/>
                          <a:sym typeface="Poppins Bold"/>
                        </a:rPr>
                        <a:t>seleksi</a:t>
                      </a:r>
                      <a:r>
                        <a:rPr lang="en-US" sz="2000" b="1" dirty="0">
                          <a:solidFill>
                            <a:srgbClr val="000000"/>
                          </a:solidFill>
                          <a:latin typeface="Poppins Bold"/>
                          <a:ea typeface="Poppins Bold"/>
                          <a:cs typeface="Poppins Bold"/>
                          <a:sym typeface="Poppins Bold"/>
                        </a:rPr>
                        <a:t> Essay dan Poster </a:t>
                      </a:r>
                      <a:r>
                        <a:rPr lang="en-US" sz="2000" b="1" dirty="0" err="1">
                          <a:solidFill>
                            <a:srgbClr val="000000"/>
                          </a:solidFill>
                          <a:latin typeface="Poppins Bold"/>
                          <a:ea typeface="Poppins Bold"/>
                          <a:cs typeface="Poppins Bold"/>
                          <a:sym typeface="Poppins Bold"/>
                        </a:rPr>
                        <a:t>diumumkan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melalui</a:t>
                      </a:r>
                      <a:r>
                        <a:rPr lang="en-US" sz="2000" b="1" dirty="0">
                          <a:solidFill>
                            <a:srgbClr val="000000"/>
                          </a:solidFill>
                          <a:latin typeface="Poppins Bold"/>
                          <a:ea typeface="Poppins Bold"/>
                          <a:cs typeface="Poppins Bold"/>
                          <a:sym typeface="Poppins Bold"/>
                        </a:rPr>
                        <a:t> media </a:t>
                      </a:r>
                      <a:r>
                        <a:rPr lang="en-US" sz="2000" b="1" dirty="0" err="1">
                          <a:solidFill>
                            <a:srgbClr val="000000"/>
                          </a:solidFill>
                          <a:latin typeface="Poppins Bold"/>
                          <a:ea typeface="Poppins Bold"/>
                          <a:cs typeface="Poppins Bold"/>
                          <a:sym typeface="Poppins Bold"/>
                        </a:rPr>
                        <a:t>sosial</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Technovolt</a:t>
                      </a:r>
                      <a:r>
                        <a:rPr lang="en-US" sz="2000" b="1" dirty="0">
                          <a:solidFill>
                            <a:srgbClr val="000000"/>
                          </a:solidFill>
                          <a:latin typeface="Poppins Bold"/>
                          <a:ea typeface="Poppins Bold"/>
                          <a:cs typeface="Poppins Bold"/>
                          <a:sym typeface="Poppins Bold"/>
                        </a:rPr>
                        <a:t>, BEM KBM IT-PLN, dan BKMK IT-PLN</a:t>
                      </a:r>
                      <a:endParaRPr lang="en-US" sz="20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368625">
                <a:tc>
                  <a:txBody>
                    <a:bodyPr/>
                    <a:lstStyle/>
                    <a:p>
                      <a:pPr algn="ctr">
                        <a:lnSpc>
                          <a:spcPts val="2240"/>
                        </a:lnSpc>
                        <a:defRPr/>
                      </a:pPr>
                      <a:r>
                        <a:rPr lang="en-US" sz="2000" b="1">
                          <a:solidFill>
                            <a:srgbClr val="000000"/>
                          </a:solidFill>
                          <a:latin typeface="Poppins Bold"/>
                          <a:ea typeface="Poppins Bold"/>
                          <a:cs typeface="Poppins Bold"/>
                          <a:sym typeface="Poppins Bold"/>
                        </a:rPr>
                        <a:t>5</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b="1">
                          <a:solidFill>
                            <a:srgbClr val="000000"/>
                          </a:solidFill>
                          <a:latin typeface="Poppins Bold"/>
                          <a:ea typeface="Poppins Bold"/>
                          <a:cs typeface="Poppins Bold"/>
                          <a:sym typeface="Poppins Bold"/>
                        </a:rPr>
                        <a:t>Registrasi Ulang Finalis</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a:solidFill>
                            <a:srgbClr val="000000"/>
                          </a:solidFill>
                          <a:latin typeface="Poppins Bold"/>
                          <a:ea typeface="Poppins Bold"/>
                          <a:cs typeface="Poppins Bold"/>
                          <a:sym typeface="Poppins Bold"/>
                        </a:rPr>
                        <a:t>11 - 12 Agustus 2025</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err="1">
                          <a:solidFill>
                            <a:srgbClr val="000000"/>
                          </a:solidFill>
                          <a:latin typeface="Poppins Bold"/>
                          <a:ea typeface="Poppins Bold"/>
                          <a:cs typeface="Poppins Bold"/>
                          <a:sym typeface="Poppins Bold"/>
                        </a:rPr>
                        <a:t>Finalis</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wajib</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mengisi</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ulang</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formulir</a:t>
                      </a:r>
                      <a:r>
                        <a:rPr lang="en-US" sz="2000" b="1" dirty="0">
                          <a:solidFill>
                            <a:srgbClr val="000000"/>
                          </a:solidFill>
                          <a:latin typeface="Poppins Bold"/>
                          <a:ea typeface="Poppins Bold"/>
                          <a:cs typeface="Poppins Bold"/>
                          <a:sym typeface="Poppins Bold"/>
                        </a:rPr>
                        <a:t> data, </a:t>
                      </a:r>
                      <a:r>
                        <a:rPr lang="en-US" sz="2000" b="1" dirty="0" err="1">
                          <a:solidFill>
                            <a:srgbClr val="000000"/>
                          </a:solidFill>
                          <a:latin typeface="Poppins Bold"/>
                          <a:ea typeface="Poppins Bold"/>
                          <a:cs typeface="Poppins Bold"/>
                          <a:sym typeface="Poppins Bold"/>
                        </a:rPr>
                        <a:t>melengkapi</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dokumen</a:t>
                      </a:r>
                      <a:r>
                        <a:rPr lang="en-US" sz="2000" b="1" dirty="0">
                          <a:solidFill>
                            <a:srgbClr val="000000"/>
                          </a:solidFill>
                          <a:latin typeface="Poppins Bold"/>
                          <a:ea typeface="Poppins Bold"/>
                          <a:cs typeface="Poppins Bold"/>
                          <a:sym typeface="Poppins Bold"/>
                        </a:rPr>
                        <a:t>, dan </a:t>
                      </a:r>
                      <a:r>
                        <a:rPr lang="en-US" sz="2000" b="1" dirty="0" err="1">
                          <a:solidFill>
                            <a:srgbClr val="000000"/>
                          </a:solidFill>
                          <a:latin typeface="Poppins Bold"/>
                          <a:ea typeface="Poppins Bold"/>
                          <a:cs typeface="Poppins Bold"/>
                          <a:sym typeface="Poppins Bold"/>
                        </a:rPr>
                        <a:t>mengonfirmasi</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keikutsertaan</a:t>
                      </a:r>
                      <a:r>
                        <a:rPr lang="en-US" sz="2000" b="1" dirty="0">
                          <a:solidFill>
                            <a:srgbClr val="000000"/>
                          </a:solidFill>
                          <a:latin typeface="Poppins Bold"/>
                          <a:ea typeface="Poppins Bold"/>
                          <a:cs typeface="Poppins Bold"/>
                          <a:sym typeface="Poppins Bold"/>
                        </a:rPr>
                        <a:t> pada final dan demo day.</a:t>
                      </a:r>
                      <a:endParaRPr lang="en-US" sz="20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102219">
                <a:tc>
                  <a:txBody>
                    <a:bodyPr/>
                    <a:lstStyle/>
                    <a:p>
                      <a:pPr algn="ctr">
                        <a:lnSpc>
                          <a:spcPts val="2240"/>
                        </a:lnSpc>
                        <a:defRPr/>
                      </a:pPr>
                      <a:r>
                        <a:rPr lang="en-US" sz="2000" b="1">
                          <a:solidFill>
                            <a:srgbClr val="000000"/>
                          </a:solidFill>
                          <a:latin typeface="Poppins Bold"/>
                          <a:ea typeface="Poppins Bold"/>
                          <a:cs typeface="Poppins Bold"/>
                          <a:sym typeface="Poppins Bold"/>
                        </a:rPr>
                        <a:t>6</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a:solidFill>
                            <a:srgbClr val="000000"/>
                          </a:solidFill>
                          <a:latin typeface="Poppins Bold"/>
                          <a:ea typeface="Poppins Bold"/>
                          <a:cs typeface="Poppins Bold"/>
                          <a:sym typeface="Poppins Bold"/>
                        </a:rPr>
                        <a:t>Technical Meeting</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a:solidFill>
                            <a:srgbClr val="000000"/>
                          </a:solidFill>
                          <a:latin typeface="Poppins Bold"/>
                          <a:ea typeface="Poppins Bold"/>
                          <a:cs typeface="Poppins Bold"/>
                          <a:sym typeface="Poppins Bold"/>
                        </a:rPr>
                        <a:t>13  Agustus 2025</a:t>
                      </a:r>
                      <a:endParaRPr lang="en-US" sz="20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240"/>
                        </a:lnSpc>
                        <a:defRPr/>
                      </a:pPr>
                      <a:r>
                        <a:rPr lang="en-US" sz="2000" b="1" dirty="0" err="1">
                          <a:solidFill>
                            <a:srgbClr val="000000"/>
                          </a:solidFill>
                          <a:latin typeface="Poppins Bold"/>
                          <a:ea typeface="Poppins Bold"/>
                          <a:cs typeface="Poppins Bold"/>
                          <a:sym typeface="Poppins Bold"/>
                        </a:rPr>
                        <a:t>Penjelasan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teknis</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seputar</a:t>
                      </a:r>
                      <a:r>
                        <a:rPr lang="en-US" sz="2000" b="1" dirty="0">
                          <a:solidFill>
                            <a:srgbClr val="000000"/>
                          </a:solidFill>
                          <a:latin typeface="Poppins Bold"/>
                          <a:ea typeface="Poppins Bold"/>
                          <a:cs typeface="Poppins Bold"/>
                          <a:sym typeface="Poppins Bold"/>
                        </a:rPr>
                        <a:t> format </a:t>
                      </a:r>
                      <a:r>
                        <a:rPr lang="en-US" sz="2000" b="1" dirty="0" err="1">
                          <a:solidFill>
                            <a:srgbClr val="000000"/>
                          </a:solidFill>
                          <a:latin typeface="Poppins Bold"/>
                          <a:ea typeface="Poppins Bold"/>
                          <a:cs typeface="Poppins Bold"/>
                          <a:sym typeface="Poppins Bold"/>
                        </a:rPr>
                        <a:t>presentasi</a:t>
                      </a:r>
                      <a:r>
                        <a:rPr lang="en-US" sz="2000" b="1" dirty="0">
                          <a:solidFill>
                            <a:srgbClr val="000000"/>
                          </a:solidFill>
                          <a:latin typeface="Poppins Bold"/>
                          <a:ea typeface="Poppins Bold"/>
                          <a:cs typeface="Poppins Bold"/>
                          <a:sym typeface="Poppins Bold"/>
                        </a:rPr>
                        <a:t> panel, </a:t>
                      </a:r>
                      <a:r>
                        <a:rPr lang="en-US" sz="2000" b="1" dirty="0" err="1">
                          <a:solidFill>
                            <a:srgbClr val="000000"/>
                          </a:solidFill>
                          <a:latin typeface="Poppins Bold"/>
                          <a:ea typeface="Poppins Bold"/>
                          <a:cs typeface="Poppins Bold"/>
                          <a:sym typeface="Poppins Bold"/>
                        </a:rPr>
                        <a:t>aturan</a:t>
                      </a:r>
                      <a:r>
                        <a:rPr lang="en-US" sz="2000" b="1" dirty="0">
                          <a:solidFill>
                            <a:srgbClr val="000000"/>
                          </a:solidFill>
                          <a:latin typeface="Poppins Bold"/>
                          <a:ea typeface="Poppins Bold"/>
                          <a:cs typeface="Poppins Bold"/>
                          <a:sym typeface="Poppins Bold"/>
                        </a:rPr>
                        <a:t> main, dan </a:t>
                      </a:r>
                      <a:r>
                        <a:rPr lang="en-US" sz="2000" b="1" dirty="0" err="1">
                          <a:solidFill>
                            <a:srgbClr val="000000"/>
                          </a:solidFill>
                          <a:latin typeface="Poppins Bold"/>
                          <a:ea typeface="Poppins Bold"/>
                          <a:cs typeface="Poppins Bold"/>
                          <a:sym typeface="Poppins Bold"/>
                        </a:rPr>
                        <a:t>sesi</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tanya-jawab</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bagi</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peserta</a:t>
                      </a:r>
                      <a:r>
                        <a:rPr lang="en-US" sz="2000" b="1" dirty="0">
                          <a:solidFill>
                            <a:srgbClr val="000000"/>
                          </a:solidFill>
                          <a:latin typeface="Poppins Bold"/>
                          <a:ea typeface="Poppins Bold"/>
                          <a:cs typeface="Poppins Bold"/>
                          <a:sym typeface="Poppins Bold"/>
                        </a:rPr>
                        <a:t> yang lolos.</a:t>
                      </a:r>
                      <a:endParaRPr lang="en-US" sz="20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pSp>
        <p:nvGrpSpPr>
          <p:cNvPr id="10" name="Group 10"/>
          <p:cNvGrpSpPr/>
          <p:nvPr/>
        </p:nvGrpSpPr>
        <p:grpSpPr>
          <a:xfrm>
            <a:off x="137230" y="401084"/>
            <a:ext cx="4429258" cy="1255231"/>
            <a:chOff x="0" y="0"/>
            <a:chExt cx="5905677" cy="1673642"/>
          </a:xfrm>
        </p:grpSpPr>
        <p:sp>
          <p:nvSpPr>
            <p:cNvPr id="11" name="Freeform 11"/>
            <p:cNvSpPr/>
            <p:nvPr/>
          </p:nvSpPr>
          <p:spPr>
            <a:xfrm>
              <a:off x="0" y="465975"/>
              <a:ext cx="914761" cy="1028079"/>
            </a:xfrm>
            <a:custGeom>
              <a:avLst/>
              <a:gdLst/>
              <a:ahLst/>
              <a:cxnLst/>
              <a:rect l="l" t="t" r="r" b="b"/>
              <a:pathLst>
                <a:path w="914761" h="1028079">
                  <a:moveTo>
                    <a:pt x="0" y="0"/>
                  </a:moveTo>
                  <a:lnTo>
                    <a:pt x="914761" y="0"/>
                  </a:lnTo>
                  <a:lnTo>
                    <a:pt x="914761" y="1028078"/>
                  </a:lnTo>
                  <a:lnTo>
                    <a:pt x="0" y="1028078"/>
                  </a:lnTo>
                  <a:lnTo>
                    <a:pt x="0" y="0"/>
                  </a:lnTo>
                  <a:close/>
                </a:path>
              </a:pathLst>
            </a:custGeom>
            <a:blipFill>
              <a:blip r:embed="rId8"/>
              <a:stretch>
                <a:fillRect l="-157" r="-157"/>
              </a:stretch>
            </a:blipFill>
          </p:spPr>
          <p:txBody>
            <a:bodyPr/>
            <a:lstStyle/>
            <a:p>
              <a:endParaRPr lang="en-US"/>
            </a:p>
          </p:txBody>
        </p:sp>
        <p:sp>
          <p:nvSpPr>
            <p:cNvPr id="12" name="Freeform 12"/>
            <p:cNvSpPr/>
            <p:nvPr/>
          </p:nvSpPr>
          <p:spPr>
            <a:xfrm>
              <a:off x="2552957" y="332309"/>
              <a:ext cx="1278000" cy="1109715"/>
            </a:xfrm>
            <a:custGeom>
              <a:avLst/>
              <a:gdLst/>
              <a:ahLst/>
              <a:cxnLst/>
              <a:rect l="l" t="t" r="r" b="b"/>
              <a:pathLst>
                <a:path w="1278000" h="1109715">
                  <a:moveTo>
                    <a:pt x="0" y="0"/>
                  </a:moveTo>
                  <a:lnTo>
                    <a:pt x="1278001" y="0"/>
                  </a:lnTo>
                  <a:lnTo>
                    <a:pt x="1278001" y="1109715"/>
                  </a:lnTo>
                  <a:lnTo>
                    <a:pt x="0" y="1109715"/>
                  </a:lnTo>
                  <a:lnTo>
                    <a:pt x="0" y="0"/>
                  </a:lnTo>
                  <a:close/>
                </a:path>
              </a:pathLst>
            </a:custGeom>
            <a:blipFill>
              <a:blip r:embed="rId9"/>
              <a:stretch>
                <a:fillRect t="-7582" b="-7582"/>
              </a:stretch>
            </a:blipFill>
          </p:spPr>
          <p:txBody>
            <a:bodyPr/>
            <a:lstStyle/>
            <a:p>
              <a:endParaRPr lang="en-US"/>
            </a:p>
          </p:txBody>
        </p:sp>
        <p:sp>
          <p:nvSpPr>
            <p:cNvPr id="13" name="Freeform 13"/>
            <p:cNvSpPr/>
            <p:nvPr/>
          </p:nvSpPr>
          <p:spPr>
            <a:xfrm>
              <a:off x="3647025" y="0"/>
              <a:ext cx="1476344" cy="1673642"/>
            </a:xfrm>
            <a:custGeom>
              <a:avLst/>
              <a:gdLst/>
              <a:ahLst/>
              <a:cxnLst/>
              <a:rect l="l" t="t" r="r" b="b"/>
              <a:pathLst>
                <a:path w="1476344" h="1673642">
                  <a:moveTo>
                    <a:pt x="0" y="0"/>
                  </a:moveTo>
                  <a:lnTo>
                    <a:pt x="1476343" y="0"/>
                  </a:lnTo>
                  <a:lnTo>
                    <a:pt x="1476343" y="1673642"/>
                  </a:lnTo>
                  <a:lnTo>
                    <a:pt x="0" y="1673642"/>
                  </a:lnTo>
                  <a:lnTo>
                    <a:pt x="0" y="0"/>
                  </a:lnTo>
                  <a:close/>
                </a:path>
              </a:pathLst>
            </a:custGeom>
            <a:blipFill>
              <a:blip r:embed="rId10"/>
              <a:stretch>
                <a:fillRect l="-20229" r="-10718" b="-15511"/>
              </a:stretch>
            </a:blipFill>
          </p:spPr>
          <p:txBody>
            <a:bodyPr/>
            <a:lstStyle/>
            <a:p>
              <a:endParaRPr lang="en-US"/>
            </a:p>
          </p:txBody>
        </p:sp>
        <p:sp>
          <p:nvSpPr>
            <p:cNvPr id="14" name="Freeform 14"/>
            <p:cNvSpPr/>
            <p:nvPr/>
          </p:nvSpPr>
          <p:spPr>
            <a:xfrm>
              <a:off x="1096188" y="384339"/>
              <a:ext cx="1456770" cy="1005655"/>
            </a:xfrm>
            <a:custGeom>
              <a:avLst/>
              <a:gdLst/>
              <a:ahLst/>
              <a:cxnLst/>
              <a:rect l="l" t="t" r="r" b="b"/>
              <a:pathLst>
                <a:path w="1456770" h="1005655">
                  <a:moveTo>
                    <a:pt x="0" y="0"/>
                  </a:moveTo>
                  <a:lnTo>
                    <a:pt x="1456769" y="0"/>
                  </a:lnTo>
                  <a:lnTo>
                    <a:pt x="1456769" y="1005655"/>
                  </a:lnTo>
                  <a:lnTo>
                    <a:pt x="0" y="1005655"/>
                  </a:lnTo>
                  <a:lnTo>
                    <a:pt x="0" y="0"/>
                  </a:lnTo>
                  <a:close/>
                </a:path>
              </a:pathLst>
            </a:custGeom>
            <a:blipFill>
              <a:blip r:embed="rId11"/>
              <a:stretch>
                <a:fillRect t="-4353" b="-4353"/>
              </a:stretch>
            </a:blipFill>
          </p:spPr>
          <p:txBody>
            <a:bodyPr/>
            <a:lstStyle/>
            <a:p>
              <a:endParaRPr lang="en-US"/>
            </a:p>
          </p:txBody>
        </p:sp>
        <p:sp>
          <p:nvSpPr>
            <p:cNvPr id="15" name="Freeform 15"/>
            <p:cNvSpPr/>
            <p:nvPr/>
          </p:nvSpPr>
          <p:spPr>
            <a:xfrm>
              <a:off x="4570077" y="169021"/>
              <a:ext cx="1335600" cy="1335600"/>
            </a:xfrm>
            <a:custGeom>
              <a:avLst/>
              <a:gdLst/>
              <a:ahLst/>
              <a:cxnLst/>
              <a:rect l="l" t="t" r="r" b="b"/>
              <a:pathLst>
                <a:path w="1335600" h="1335600">
                  <a:moveTo>
                    <a:pt x="0" y="0"/>
                  </a:moveTo>
                  <a:lnTo>
                    <a:pt x="1335600" y="0"/>
                  </a:lnTo>
                  <a:lnTo>
                    <a:pt x="1335600" y="1335600"/>
                  </a:lnTo>
                  <a:lnTo>
                    <a:pt x="0" y="1335600"/>
                  </a:lnTo>
                  <a:lnTo>
                    <a:pt x="0" y="0"/>
                  </a:lnTo>
                  <a:close/>
                </a:path>
              </a:pathLst>
            </a:custGeom>
            <a:blipFill>
              <a:blip r:embed="rId12"/>
              <a:stretch>
                <a:fillRect/>
              </a:stretch>
            </a:blipFill>
          </p:spPr>
          <p:txBody>
            <a:bodyPr/>
            <a:lstStyle/>
            <a:p>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alphaModFix amt="37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601389">
            <a:off x="-5020335" y="8525344"/>
            <a:ext cx="7481935" cy="3523311"/>
          </a:xfrm>
          <a:custGeom>
            <a:avLst/>
            <a:gdLst/>
            <a:ahLst/>
            <a:cxnLst/>
            <a:rect l="l" t="t" r="r" b="b"/>
            <a:pathLst>
              <a:path w="7481935" h="3523311">
                <a:moveTo>
                  <a:pt x="0" y="0"/>
                </a:moveTo>
                <a:lnTo>
                  <a:pt x="7481935" y="0"/>
                </a:lnTo>
                <a:lnTo>
                  <a:pt x="7481935" y="3523312"/>
                </a:lnTo>
                <a:lnTo>
                  <a:pt x="0" y="352331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4" name="Group 4"/>
          <p:cNvGrpSpPr/>
          <p:nvPr/>
        </p:nvGrpSpPr>
        <p:grpSpPr>
          <a:xfrm>
            <a:off x="-4520021" y="-205806"/>
            <a:ext cx="9314502" cy="2049951"/>
            <a:chOff x="0" y="0"/>
            <a:chExt cx="2784716" cy="612865"/>
          </a:xfrm>
        </p:grpSpPr>
        <p:sp>
          <p:nvSpPr>
            <p:cNvPr id="5" name="Freeform 5"/>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6" name="TextBox 6"/>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sp>
        <p:nvSpPr>
          <p:cNvPr id="7" name="TextBox 7"/>
          <p:cNvSpPr txBox="1"/>
          <p:nvPr/>
        </p:nvSpPr>
        <p:spPr>
          <a:xfrm>
            <a:off x="5143408" y="409454"/>
            <a:ext cx="9657755" cy="1203540"/>
          </a:xfrm>
          <a:prstGeom prst="rect">
            <a:avLst/>
          </a:prstGeom>
        </p:spPr>
        <p:txBody>
          <a:bodyPr lIns="0" tIns="0" rIns="0" bIns="0" rtlCol="0" anchor="t">
            <a:spAutoFit/>
          </a:bodyPr>
          <a:lstStyle/>
          <a:p>
            <a:pPr algn="ctr">
              <a:lnSpc>
                <a:spcPts val="3842"/>
              </a:lnSpc>
            </a:pPr>
            <a:r>
              <a:rPr lang="en-US" sz="5411">
                <a:solidFill>
                  <a:srgbClr val="F4570B"/>
                </a:solidFill>
                <a:latin typeface="TAN Tangkiwood"/>
                <a:ea typeface="TAN Tangkiwood"/>
                <a:cs typeface="TAN Tangkiwood"/>
                <a:sym typeface="TAN Tangkiwood"/>
              </a:rPr>
              <a:t>TIMELINE PEKAN INOVASI SISWA (PIS)</a:t>
            </a:r>
          </a:p>
          <a:p>
            <a:pPr algn="ctr">
              <a:lnSpc>
                <a:spcPts val="3842"/>
              </a:lnSpc>
            </a:pPr>
            <a:r>
              <a:rPr lang="en-US" sz="5411">
                <a:solidFill>
                  <a:srgbClr val="F4570B"/>
                </a:solidFill>
                <a:latin typeface="TAN Tangkiwood"/>
                <a:ea typeface="TAN Tangkiwood"/>
                <a:cs typeface="TAN Tangkiwood"/>
                <a:sym typeface="TAN Tangkiwood"/>
              </a:rPr>
              <a:t>untuk SMA/SMK tingkat nasional</a:t>
            </a:r>
          </a:p>
        </p:txBody>
      </p:sp>
      <p:sp>
        <p:nvSpPr>
          <p:cNvPr id="8" name="Freeform 8"/>
          <p:cNvSpPr/>
          <p:nvPr/>
        </p:nvSpPr>
        <p:spPr>
          <a:xfrm rot="1546157">
            <a:off x="13025264" y="-1793124"/>
            <a:ext cx="7615583" cy="3586247"/>
          </a:xfrm>
          <a:custGeom>
            <a:avLst/>
            <a:gdLst/>
            <a:ahLst/>
            <a:cxnLst/>
            <a:rect l="l" t="t" r="r" b="b"/>
            <a:pathLst>
              <a:path w="7615583" h="3586247">
                <a:moveTo>
                  <a:pt x="0" y="0"/>
                </a:moveTo>
                <a:lnTo>
                  <a:pt x="7615583" y="0"/>
                </a:lnTo>
                <a:lnTo>
                  <a:pt x="7615583" y="3586248"/>
                </a:lnTo>
                <a:lnTo>
                  <a:pt x="0" y="35862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aphicFrame>
        <p:nvGraphicFramePr>
          <p:cNvPr id="9" name="Table 9"/>
          <p:cNvGraphicFramePr>
            <a:graphicFrameLocks noGrp="1"/>
          </p:cNvGraphicFramePr>
          <p:nvPr/>
        </p:nvGraphicFramePr>
        <p:xfrm>
          <a:off x="2351858" y="1893352"/>
          <a:ext cx="15036520" cy="8393649"/>
        </p:xfrm>
        <a:graphic>
          <a:graphicData uri="http://schemas.openxmlformats.org/drawingml/2006/table">
            <a:tbl>
              <a:tblPr/>
              <a:tblGrid>
                <a:gridCol w="1240669">
                  <a:extLst>
                    <a:ext uri="{9D8B030D-6E8A-4147-A177-3AD203B41FA5}">
                      <a16:colId xmlns:a16="http://schemas.microsoft.com/office/drawing/2014/main" val="20000"/>
                    </a:ext>
                  </a:extLst>
                </a:gridCol>
                <a:gridCol w="4316013">
                  <a:extLst>
                    <a:ext uri="{9D8B030D-6E8A-4147-A177-3AD203B41FA5}">
                      <a16:colId xmlns:a16="http://schemas.microsoft.com/office/drawing/2014/main" val="20001"/>
                    </a:ext>
                  </a:extLst>
                </a:gridCol>
                <a:gridCol w="2862208">
                  <a:extLst>
                    <a:ext uri="{9D8B030D-6E8A-4147-A177-3AD203B41FA5}">
                      <a16:colId xmlns:a16="http://schemas.microsoft.com/office/drawing/2014/main" val="20002"/>
                    </a:ext>
                  </a:extLst>
                </a:gridCol>
                <a:gridCol w="6617630">
                  <a:extLst>
                    <a:ext uri="{9D8B030D-6E8A-4147-A177-3AD203B41FA5}">
                      <a16:colId xmlns:a16="http://schemas.microsoft.com/office/drawing/2014/main" val="20003"/>
                    </a:ext>
                  </a:extLst>
                </a:gridCol>
              </a:tblGrid>
              <a:tr h="1186486">
                <a:tc>
                  <a:txBody>
                    <a:bodyPr/>
                    <a:lstStyle/>
                    <a:p>
                      <a:pPr algn="ctr">
                        <a:lnSpc>
                          <a:spcPts val="2520"/>
                        </a:lnSpc>
                        <a:defRPr/>
                      </a:pPr>
                      <a:r>
                        <a:rPr lang="en-US" sz="1800" b="1">
                          <a:solidFill>
                            <a:srgbClr val="000000"/>
                          </a:solidFill>
                          <a:latin typeface="Poppins Bold"/>
                          <a:ea typeface="Poppins Bold"/>
                          <a:cs typeface="Poppins Bold"/>
                          <a:sym typeface="Poppins Bold"/>
                        </a:rPr>
                        <a:t>No.</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520"/>
                        </a:lnSpc>
                        <a:defRPr/>
                      </a:pPr>
                      <a:r>
                        <a:rPr lang="en-US" sz="1800" b="1">
                          <a:solidFill>
                            <a:srgbClr val="000000"/>
                          </a:solidFill>
                          <a:latin typeface="Poppins Bold"/>
                          <a:ea typeface="Poppins Bold"/>
                          <a:cs typeface="Poppins Bold"/>
                          <a:sym typeface="Poppins Bold"/>
                        </a:rPr>
                        <a:t>KEGIATAN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520"/>
                        </a:lnSpc>
                        <a:defRPr/>
                      </a:pPr>
                      <a:r>
                        <a:rPr lang="en-US" sz="1800" b="1">
                          <a:solidFill>
                            <a:srgbClr val="000000"/>
                          </a:solidFill>
                          <a:latin typeface="Poppins Bold"/>
                          <a:ea typeface="Poppins Bold"/>
                          <a:cs typeface="Poppins Bold"/>
                          <a:sym typeface="Poppins Bold"/>
                        </a:rPr>
                        <a:t>WAKTU PELAKSANAAN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tc>
                  <a:txBody>
                    <a:bodyPr/>
                    <a:lstStyle/>
                    <a:p>
                      <a:pPr algn="ctr">
                        <a:lnSpc>
                          <a:spcPts val="2520"/>
                        </a:lnSpc>
                        <a:defRPr/>
                      </a:pPr>
                      <a:r>
                        <a:rPr lang="en-US" sz="1800" b="1">
                          <a:solidFill>
                            <a:srgbClr val="000000"/>
                          </a:solidFill>
                          <a:latin typeface="Poppins Bold"/>
                          <a:ea typeface="Poppins Bold"/>
                          <a:cs typeface="Poppins Bold"/>
                          <a:sym typeface="Poppins Bold"/>
                        </a:rPr>
                        <a:t>DETAIL KEGIATAN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5473F"/>
                    </a:solidFill>
                  </a:tcPr>
                </a:tc>
                <a:extLst>
                  <a:ext uri="{0D108BD9-81ED-4DB2-BD59-A6C34878D82A}">
                    <a16:rowId xmlns:a16="http://schemas.microsoft.com/office/drawing/2014/main" val="10000"/>
                  </a:ext>
                </a:extLst>
              </a:tr>
              <a:tr h="1502244">
                <a:tc>
                  <a:txBody>
                    <a:bodyPr/>
                    <a:lstStyle/>
                    <a:p>
                      <a:pPr algn="ctr">
                        <a:lnSpc>
                          <a:spcPts val="2520"/>
                        </a:lnSpc>
                        <a:defRPr/>
                      </a:pPr>
                      <a:r>
                        <a:rPr lang="en-US" sz="1800" b="1">
                          <a:solidFill>
                            <a:srgbClr val="000000"/>
                          </a:solidFill>
                          <a:latin typeface="Poppins Bold"/>
                          <a:ea typeface="Poppins Bold"/>
                          <a:cs typeface="Poppins Bold"/>
                          <a:sym typeface="Poppins Bold"/>
                        </a:rPr>
                        <a:t>7</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Diskusi Panel (Presentasi Top 20)</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18 Agustus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20 tim terbaik mempresentasikan inovasinya di hadapan dewan juri dan menjawab pertanyaan dalam format diskusi panel.</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98187">
                <a:tc>
                  <a:txBody>
                    <a:bodyPr/>
                    <a:lstStyle/>
                    <a:p>
                      <a:pPr algn="ctr">
                        <a:lnSpc>
                          <a:spcPts val="2520"/>
                        </a:lnSpc>
                        <a:defRPr/>
                      </a:pPr>
                      <a:r>
                        <a:rPr lang="en-US" sz="1800" b="1">
                          <a:solidFill>
                            <a:srgbClr val="000000"/>
                          </a:solidFill>
                          <a:latin typeface="Poppins Bold"/>
                          <a:ea typeface="Poppins Bold"/>
                          <a:cs typeface="Poppins Bold"/>
                          <a:sym typeface="Poppins Bold"/>
                        </a:rPr>
                        <a:t>8</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Pengumuman (Top 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22 Agustus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Tiga tim terbaik diumumkan untuk melaju ke tahap Grand Final berdasarkan hasil presentasi panel.</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02244">
                <a:tc>
                  <a:txBody>
                    <a:bodyPr/>
                    <a:lstStyle/>
                    <a:p>
                      <a:pPr algn="ctr">
                        <a:lnSpc>
                          <a:spcPts val="2520"/>
                        </a:lnSpc>
                        <a:defRPr/>
                      </a:pPr>
                      <a:r>
                        <a:rPr lang="en-US" sz="1800" b="1">
                          <a:solidFill>
                            <a:srgbClr val="000000"/>
                          </a:solidFill>
                          <a:latin typeface="Poppins Bold"/>
                          <a:ea typeface="Poppins Bold"/>
                          <a:cs typeface="Poppins Bold"/>
                          <a:sym typeface="Poppins Bold"/>
                        </a:rPr>
                        <a:t>9</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Technical Meeting Final</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29 Agustus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Finalis Top 3 diberi arahan teknis untuk pelaksanaan grand final, termasuk susunan acara dan format penilaian.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02244">
                <a:tc>
                  <a:txBody>
                    <a:bodyPr/>
                    <a:lstStyle/>
                    <a:p>
                      <a:pPr algn="ctr">
                        <a:lnSpc>
                          <a:spcPts val="2520"/>
                        </a:lnSpc>
                        <a:defRPr/>
                      </a:pPr>
                      <a:r>
                        <a:rPr lang="en-US" sz="1800" b="1">
                          <a:solidFill>
                            <a:srgbClr val="000000"/>
                          </a:solidFill>
                          <a:latin typeface="Poppins Bold"/>
                          <a:ea typeface="Poppins Bold"/>
                          <a:cs typeface="Poppins Bold"/>
                          <a:sym typeface="Poppins Bold"/>
                        </a:rPr>
                        <a:t>10</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Final (Top 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September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Tiga tim terbaik mempresentasikan karya inovasi secara lebih mendalam dan kompetitif di tahap final nasional.</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02244">
                <a:tc>
                  <a:txBody>
                    <a:bodyPr/>
                    <a:lstStyle/>
                    <a:p>
                      <a:pPr algn="ctr">
                        <a:lnSpc>
                          <a:spcPts val="2520"/>
                        </a:lnSpc>
                        <a:defRPr/>
                      </a:pPr>
                      <a:r>
                        <a:rPr lang="en-US" sz="1800" b="1">
                          <a:solidFill>
                            <a:srgbClr val="000000"/>
                          </a:solidFill>
                          <a:latin typeface="Poppins Bold"/>
                          <a:ea typeface="Poppins Bold"/>
                          <a:cs typeface="Poppins Bold"/>
                          <a:sym typeface="Poppins Bold"/>
                        </a:rPr>
                        <a:t>11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Pengumuman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September 2025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b="1">
                          <a:solidFill>
                            <a:srgbClr val="000000"/>
                          </a:solidFill>
                          <a:latin typeface="Poppins Bold"/>
                          <a:ea typeface="Poppins Bold"/>
                          <a:cs typeface="Poppins Bold"/>
                          <a:sym typeface="Poppins Bold"/>
                        </a:rPr>
                        <a:t>Penentuan juara I, II, dan III (oleh Juri Gebyar Saintek) diumumkan secara resmi dan disertai pemberian penghargaan dan hadiah.</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pSp>
        <p:nvGrpSpPr>
          <p:cNvPr id="10" name="Group 10"/>
          <p:cNvGrpSpPr/>
          <p:nvPr/>
        </p:nvGrpSpPr>
        <p:grpSpPr>
          <a:xfrm>
            <a:off x="137230" y="191554"/>
            <a:ext cx="4429258" cy="1255231"/>
            <a:chOff x="0" y="0"/>
            <a:chExt cx="5905677" cy="1673642"/>
          </a:xfrm>
        </p:grpSpPr>
        <p:sp>
          <p:nvSpPr>
            <p:cNvPr id="11" name="Freeform 11"/>
            <p:cNvSpPr/>
            <p:nvPr/>
          </p:nvSpPr>
          <p:spPr>
            <a:xfrm>
              <a:off x="0" y="465975"/>
              <a:ext cx="914761" cy="1028079"/>
            </a:xfrm>
            <a:custGeom>
              <a:avLst/>
              <a:gdLst/>
              <a:ahLst/>
              <a:cxnLst/>
              <a:rect l="l" t="t" r="r" b="b"/>
              <a:pathLst>
                <a:path w="914761" h="1028079">
                  <a:moveTo>
                    <a:pt x="0" y="0"/>
                  </a:moveTo>
                  <a:lnTo>
                    <a:pt x="914761" y="0"/>
                  </a:lnTo>
                  <a:lnTo>
                    <a:pt x="914761" y="1028078"/>
                  </a:lnTo>
                  <a:lnTo>
                    <a:pt x="0" y="1028078"/>
                  </a:lnTo>
                  <a:lnTo>
                    <a:pt x="0" y="0"/>
                  </a:lnTo>
                  <a:close/>
                </a:path>
              </a:pathLst>
            </a:custGeom>
            <a:blipFill>
              <a:blip r:embed="rId8"/>
              <a:stretch>
                <a:fillRect l="-157" r="-157"/>
              </a:stretch>
            </a:blipFill>
          </p:spPr>
          <p:txBody>
            <a:bodyPr/>
            <a:lstStyle/>
            <a:p>
              <a:endParaRPr lang="en-US"/>
            </a:p>
          </p:txBody>
        </p:sp>
        <p:sp>
          <p:nvSpPr>
            <p:cNvPr id="12" name="Freeform 12"/>
            <p:cNvSpPr/>
            <p:nvPr/>
          </p:nvSpPr>
          <p:spPr>
            <a:xfrm>
              <a:off x="2552957" y="332309"/>
              <a:ext cx="1278000" cy="1109715"/>
            </a:xfrm>
            <a:custGeom>
              <a:avLst/>
              <a:gdLst/>
              <a:ahLst/>
              <a:cxnLst/>
              <a:rect l="l" t="t" r="r" b="b"/>
              <a:pathLst>
                <a:path w="1278000" h="1109715">
                  <a:moveTo>
                    <a:pt x="0" y="0"/>
                  </a:moveTo>
                  <a:lnTo>
                    <a:pt x="1278001" y="0"/>
                  </a:lnTo>
                  <a:lnTo>
                    <a:pt x="1278001" y="1109715"/>
                  </a:lnTo>
                  <a:lnTo>
                    <a:pt x="0" y="1109715"/>
                  </a:lnTo>
                  <a:lnTo>
                    <a:pt x="0" y="0"/>
                  </a:lnTo>
                  <a:close/>
                </a:path>
              </a:pathLst>
            </a:custGeom>
            <a:blipFill>
              <a:blip r:embed="rId9"/>
              <a:stretch>
                <a:fillRect t="-7582" b="-7582"/>
              </a:stretch>
            </a:blipFill>
          </p:spPr>
          <p:txBody>
            <a:bodyPr/>
            <a:lstStyle/>
            <a:p>
              <a:endParaRPr lang="en-US"/>
            </a:p>
          </p:txBody>
        </p:sp>
        <p:sp>
          <p:nvSpPr>
            <p:cNvPr id="13" name="Freeform 13"/>
            <p:cNvSpPr/>
            <p:nvPr/>
          </p:nvSpPr>
          <p:spPr>
            <a:xfrm>
              <a:off x="3647025" y="0"/>
              <a:ext cx="1476344" cy="1673642"/>
            </a:xfrm>
            <a:custGeom>
              <a:avLst/>
              <a:gdLst/>
              <a:ahLst/>
              <a:cxnLst/>
              <a:rect l="l" t="t" r="r" b="b"/>
              <a:pathLst>
                <a:path w="1476344" h="1673642">
                  <a:moveTo>
                    <a:pt x="0" y="0"/>
                  </a:moveTo>
                  <a:lnTo>
                    <a:pt x="1476343" y="0"/>
                  </a:lnTo>
                  <a:lnTo>
                    <a:pt x="1476343" y="1673642"/>
                  </a:lnTo>
                  <a:lnTo>
                    <a:pt x="0" y="1673642"/>
                  </a:lnTo>
                  <a:lnTo>
                    <a:pt x="0" y="0"/>
                  </a:lnTo>
                  <a:close/>
                </a:path>
              </a:pathLst>
            </a:custGeom>
            <a:blipFill>
              <a:blip r:embed="rId10"/>
              <a:stretch>
                <a:fillRect l="-20229" r="-10718" b="-15511"/>
              </a:stretch>
            </a:blipFill>
          </p:spPr>
          <p:txBody>
            <a:bodyPr/>
            <a:lstStyle/>
            <a:p>
              <a:endParaRPr lang="en-US"/>
            </a:p>
          </p:txBody>
        </p:sp>
        <p:sp>
          <p:nvSpPr>
            <p:cNvPr id="14" name="Freeform 14"/>
            <p:cNvSpPr/>
            <p:nvPr/>
          </p:nvSpPr>
          <p:spPr>
            <a:xfrm>
              <a:off x="1096188" y="384339"/>
              <a:ext cx="1456770" cy="1005655"/>
            </a:xfrm>
            <a:custGeom>
              <a:avLst/>
              <a:gdLst/>
              <a:ahLst/>
              <a:cxnLst/>
              <a:rect l="l" t="t" r="r" b="b"/>
              <a:pathLst>
                <a:path w="1456770" h="1005655">
                  <a:moveTo>
                    <a:pt x="0" y="0"/>
                  </a:moveTo>
                  <a:lnTo>
                    <a:pt x="1456769" y="0"/>
                  </a:lnTo>
                  <a:lnTo>
                    <a:pt x="1456769" y="1005655"/>
                  </a:lnTo>
                  <a:lnTo>
                    <a:pt x="0" y="1005655"/>
                  </a:lnTo>
                  <a:lnTo>
                    <a:pt x="0" y="0"/>
                  </a:lnTo>
                  <a:close/>
                </a:path>
              </a:pathLst>
            </a:custGeom>
            <a:blipFill>
              <a:blip r:embed="rId11"/>
              <a:stretch>
                <a:fillRect t="-4353" b="-4353"/>
              </a:stretch>
            </a:blipFill>
          </p:spPr>
          <p:txBody>
            <a:bodyPr/>
            <a:lstStyle/>
            <a:p>
              <a:endParaRPr lang="en-US"/>
            </a:p>
          </p:txBody>
        </p:sp>
        <p:sp>
          <p:nvSpPr>
            <p:cNvPr id="15" name="Freeform 15"/>
            <p:cNvSpPr/>
            <p:nvPr/>
          </p:nvSpPr>
          <p:spPr>
            <a:xfrm>
              <a:off x="4570077" y="169021"/>
              <a:ext cx="1335600" cy="1335600"/>
            </a:xfrm>
            <a:custGeom>
              <a:avLst/>
              <a:gdLst/>
              <a:ahLst/>
              <a:cxnLst/>
              <a:rect l="l" t="t" r="r" b="b"/>
              <a:pathLst>
                <a:path w="1335600" h="1335600">
                  <a:moveTo>
                    <a:pt x="0" y="0"/>
                  </a:moveTo>
                  <a:lnTo>
                    <a:pt x="1335600" y="0"/>
                  </a:lnTo>
                  <a:lnTo>
                    <a:pt x="1335600" y="1335600"/>
                  </a:lnTo>
                  <a:lnTo>
                    <a:pt x="0" y="1335600"/>
                  </a:lnTo>
                  <a:lnTo>
                    <a:pt x="0" y="0"/>
                  </a:lnTo>
                  <a:close/>
                </a:path>
              </a:pathLst>
            </a:custGeom>
            <a:blipFill>
              <a:blip r:embed="rId12"/>
              <a:stretch>
                <a:fillRect/>
              </a:stretch>
            </a:blipFill>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979482">
            <a:off x="-2440633" y="-3754964"/>
            <a:ext cx="19565345" cy="19565345"/>
          </a:xfrm>
          <a:custGeom>
            <a:avLst/>
            <a:gdLst/>
            <a:ahLst/>
            <a:cxnLst/>
            <a:rect l="l" t="t" r="r" b="b"/>
            <a:pathLst>
              <a:path w="19565345" h="19565345">
                <a:moveTo>
                  <a:pt x="0" y="0"/>
                </a:moveTo>
                <a:lnTo>
                  <a:pt x="19565344" y="0"/>
                </a:lnTo>
                <a:lnTo>
                  <a:pt x="19565344" y="19565345"/>
                </a:lnTo>
                <a:lnTo>
                  <a:pt x="0" y="195653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rot="-5400000">
            <a:off x="4245820" y="-3257528"/>
            <a:ext cx="9224904" cy="16802057"/>
            <a:chOff x="0" y="0"/>
            <a:chExt cx="4656806" cy="8481814"/>
          </a:xfrm>
        </p:grpSpPr>
        <p:sp>
          <p:nvSpPr>
            <p:cNvPr id="4" name="Freeform 4"/>
            <p:cNvSpPr/>
            <p:nvPr/>
          </p:nvSpPr>
          <p:spPr>
            <a:xfrm>
              <a:off x="0" y="0"/>
              <a:ext cx="4656806" cy="8481814"/>
            </a:xfrm>
            <a:custGeom>
              <a:avLst/>
              <a:gdLst/>
              <a:ahLst/>
              <a:cxnLst/>
              <a:rect l="l" t="t" r="r" b="b"/>
              <a:pathLst>
                <a:path w="4656806" h="8481814">
                  <a:moveTo>
                    <a:pt x="17624" y="0"/>
                  </a:moveTo>
                  <a:lnTo>
                    <a:pt x="4639182" y="0"/>
                  </a:lnTo>
                  <a:cubicBezTo>
                    <a:pt x="4643856" y="0"/>
                    <a:pt x="4648339" y="1857"/>
                    <a:pt x="4651644" y="5162"/>
                  </a:cubicBezTo>
                  <a:cubicBezTo>
                    <a:pt x="4654950" y="8467"/>
                    <a:pt x="4656806" y="12950"/>
                    <a:pt x="4656806" y="17624"/>
                  </a:cubicBezTo>
                  <a:lnTo>
                    <a:pt x="4656806" y="8464190"/>
                  </a:lnTo>
                  <a:cubicBezTo>
                    <a:pt x="4656806" y="8468864"/>
                    <a:pt x="4654950" y="8473347"/>
                    <a:pt x="4651644" y="8476652"/>
                  </a:cubicBezTo>
                  <a:cubicBezTo>
                    <a:pt x="4648339" y="8479958"/>
                    <a:pt x="4643856" y="8481814"/>
                    <a:pt x="4639182" y="8481814"/>
                  </a:cubicBezTo>
                  <a:lnTo>
                    <a:pt x="17624" y="8481814"/>
                  </a:lnTo>
                  <a:cubicBezTo>
                    <a:pt x="12950" y="8481814"/>
                    <a:pt x="8467" y="8479958"/>
                    <a:pt x="5162" y="8476652"/>
                  </a:cubicBezTo>
                  <a:cubicBezTo>
                    <a:pt x="1857" y="8473347"/>
                    <a:pt x="0" y="8468864"/>
                    <a:pt x="0" y="8464190"/>
                  </a:cubicBezTo>
                  <a:lnTo>
                    <a:pt x="0" y="17624"/>
                  </a:lnTo>
                  <a:cubicBezTo>
                    <a:pt x="0" y="12950"/>
                    <a:pt x="1857" y="8467"/>
                    <a:pt x="5162" y="5162"/>
                  </a:cubicBezTo>
                  <a:cubicBezTo>
                    <a:pt x="8467" y="1857"/>
                    <a:pt x="12950" y="0"/>
                    <a:pt x="17624" y="0"/>
                  </a:cubicBezTo>
                  <a:close/>
                </a:path>
              </a:pathLst>
            </a:custGeom>
            <a:gradFill rotWithShape="1">
              <a:gsLst>
                <a:gs pos="0">
                  <a:srgbClr val="E2C299">
                    <a:alpha val="100000"/>
                  </a:srgbClr>
                </a:gs>
                <a:gs pos="50000">
                  <a:srgbClr val="FFFFFF">
                    <a:alpha val="100000"/>
                  </a:srgbClr>
                </a:gs>
                <a:gs pos="100000">
                  <a:srgbClr val="E5C99B">
                    <a:alpha val="100000"/>
                  </a:srgbClr>
                </a:gs>
              </a:gsLst>
              <a:lin ang="0"/>
            </a:gradFill>
          </p:spPr>
          <p:txBody>
            <a:bodyPr/>
            <a:lstStyle/>
            <a:p>
              <a:endParaRPr lang="en-US"/>
            </a:p>
          </p:txBody>
        </p:sp>
        <p:sp>
          <p:nvSpPr>
            <p:cNvPr id="5" name="TextBox 5"/>
            <p:cNvSpPr txBox="1"/>
            <p:nvPr/>
          </p:nvSpPr>
          <p:spPr>
            <a:xfrm>
              <a:off x="0" y="-76200"/>
              <a:ext cx="4656806" cy="8558014"/>
            </a:xfrm>
            <a:prstGeom prst="rect">
              <a:avLst/>
            </a:prstGeom>
          </p:spPr>
          <p:txBody>
            <a:bodyPr lIns="87409" tIns="87409" rIns="87409" bIns="87409" rtlCol="0" anchor="ctr"/>
            <a:lstStyle/>
            <a:p>
              <a:pPr algn="ctr">
                <a:lnSpc>
                  <a:spcPts val="3500"/>
                </a:lnSpc>
              </a:pPr>
              <a:endParaRPr/>
            </a:p>
          </p:txBody>
        </p:sp>
      </p:grpSp>
      <p:sp>
        <p:nvSpPr>
          <p:cNvPr id="6" name="Freeform 6"/>
          <p:cNvSpPr/>
          <p:nvPr/>
        </p:nvSpPr>
        <p:spPr>
          <a:xfrm>
            <a:off x="2061647" y="2800492"/>
            <a:ext cx="2571069" cy="2229818"/>
          </a:xfrm>
          <a:custGeom>
            <a:avLst/>
            <a:gdLst/>
            <a:ahLst/>
            <a:cxnLst/>
            <a:rect l="l" t="t" r="r" b="b"/>
            <a:pathLst>
              <a:path w="2571069" h="2229818">
                <a:moveTo>
                  <a:pt x="0" y="0"/>
                </a:moveTo>
                <a:lnTo>
                  <a:pt x="2571069" y="0"/>
                </a:lnTo>
                <a:lnTo>
                  <a:pt x="2571069" y="2229818"/>
                </a:lnTo>
                <a:lnTo>
                  <a:pt x="0" y="22298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441452" y="531048"/>
            <a:ext cx="3788634" cy="3285779"/>
          </a:xfrm>
          <a:custGeom>
            <a:avLst/>
            <a:gdLst/>
            <a:ahLst/>
            <a:cxnLst/>
            <a:rect l="l" t="t" r="r" b="b"/>
            <a:pathLst>
              <a:path w="3788634" h="3285779">
                <a:moveTo>
                  <a:pt x="0" y="0"/>
                </a:moveTo>
                <a:lnTo>
                  <a:pt x="3788633" y="0"/>
                </a:lnTo>
                <a:lnTo>
                  <a:pt x="3788633" y="3285779"/>
                </a:lnTo>
                <a:lnTo>
                  <a:pt x="0" y="32857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395737" y="7689893"/>
            <a:ext cx="2382249" cy="2066059"/>
          </a:xfrm>
          <a:custGeom>
            <a:avLst/>
            <a:gdLst/>
            <a:ahLst/>
            <a:cxnLst/>
            <a:rect l="l" t="t" r="r" b="b"/>
            <a:pathLst>
              <a:path w="2382249" h="2066059">
                <a:moveTo>
                  <a:pt x="0" y="0"/>
                </a:moveTo>
                <a:lnTo>
                  <a:pt x="2382249" y="0"/>
                </a:lnTo>
                <a:lnTo>
                  <a:pt x="2382249" y="2066059"/>
                </a:lnTo>
                <a:lnTo>
                  <a:pt x="0" y="20660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2508520" y="6724363"/>
            <a:ext cx="2921730" cy="2533937"/>
          </a:xfrm>
          <a:custGeom>
            <a:avLst/>
            <a:gdLst/>
            <a:ahLst/>
            <a:cxnLst/>
            <a:rect l="l" t="t" r="r" b="b"/>
            <a:pathLst>
              <a:path w="2921730" h="2533937">
                <a:moveTo>
                  <a:pt x="0" y="0"/>
                </a:moveTo>
                <a:lnTo>
                  <a:pt x="2921730" y="0"/>
                </a:lnTo>
                <a:lnTo>
                  <a:pt x="2921730" y="2533937"/>
                </a:lnTo>
                <a:lnTo>
                  <a:pt x="0" y="25339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329703" y="4012364"/>
            <a:ext cx="3833129" cy="3324368"/>
          </a:xfrm>
          <a:custGeom>
            <a:avLst/>
            <a:gdLst/>
            <a:ahLst/>
            <a:cxnLst/>
            <a:rect l="l" t="t" r="r" b="b"/>
            <a:pathLst>
              <a:path w="3833129" h="3324368">
                <a:moveTo>
                  <a:pt x="0" y="0"/>
                </a:moveTo>
                <a:lnTo>
                  <a:pt x="3833129" y="0"/>
                </a:lnTo>
                <a:lnTo>
                  <a:pt x="3833129" y="3324368"/>
                </a:lnTo>
                <a:lnTo>
                  <a:pt x="0" y="3324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3752834" y="216723"/>
            <a:ext cx="12550255" cy="1376752"/>
          </a:xfrm>
          <a:prstGeom prst="rect">
            <a:avLst/>
          </a:prstGeom>
        </p:spPr>
        <p:txBody>
          <a:bodyPr lIns="0" tIns="0" rIns="0" bIns="0" rtlCol="0" anchor="t">
            <a:spAutoFit/>
          </a:bodyPr>
          <a:lstStyle/>
          <a:p>
            <a:pPr algn="ctr">
              <a:lnSpc>
                <a:spcPts val="9766"/>
              </a:lnSpc>
            </a:pPr>
            <a:r>
              <a:rPr lang="en-US" sz="6976">
                <a:solidFill>
                  <a:srgbClr val="F4570B"/>
                </a:solidFill>
                <a:latin typeface="TAN Tangkiwood"/>
                <a:ea typeface="TAN Tangkiwood"/>
                <a:cs typeface="TAN Tangkiwood"/>
                <a:sym typeface="TAN Tangkiwood"/>
              </a:rPr>
              <a:t>Rancangan Anggaran Biaya</a:t>
            </a:r>
          </a:p>
        </p:txBody>
      </p:sp>
      <p:grpSp>
        <p:nvGrpSpPr>
          <p:cNvPr id="12" name="Group 12"/>
          <p:cNvGrpSpPr/>
          <p:nvPr/>
        </p:nvGrpSpPr>
        <p:grpSpPr>
          <a:xfrm>
            <a:off x="-4520021" y="-205806"/>
            <a:ext cx="9314502" cy="2049951"/>
            <a:chOff x="0" y="0"/>
            <a:chExt cx="2784716" cy="612865"/>
          </a:xfrm>
        </p:grpSpPr>
        <p:sp>
          <p:nvSpPr>
            <p:cNvPr id="13" name="Freeform 13"/>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14" name="TextBox 14"/>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grpSp>
        <p:nvGrpSpPr>
          <p:cNvPr id="15" name="Group 15"/>
          <p:cNvGrpSpPr/>
          <p:nvPr/>
        </p:nvGrpSpPr>
        <p:grpSpPr>
          <a:xfrm>
            <a:off x="349674" y="26878"/>
            <a:ext cx="4224740" cy="1712492"/>
            <a:chOff x="0" y="0"/>
            <a:chExt cx="5632986" cy="2283323"/>
          </a:xfrm>
        </p:grpSpPr>
        <p:sp>
          <p:nvSpPr>
            <p:cNvPr id="16" name="Freeform 16"/>
            <p:cNvSpPr/>
            <p:nvPr/>
          </p:nvSpPr>
          <p:spPr>
            <a:xfrm>
              <a:off x="0" y="449542"/>
              <a:ext cx="1399573" cy="1572948"/>
            </a:xfrm>
            <a:custGeom>
              <a:avLst/>
              <a:gdLst/>
              <a:ahLst/>
              <a:cxnLst/>
              <a:rect l="l" t="t" r="r" b="b"/>
              <a:pathLst>
                <a:path w="1399573" h="1572948">
                  <a:moveTo>
                    <a:pt x="0" y="0"/>
                  </a:moveTo>
                  <a:lnTo>
                    <a:pt x="1399573" y="0"/>
                  </a:lnTo>
                  <a:lnTo>
                    <a:pt x="1399573" y="1572948"/>
                  </a:lnTo>
                  <a:lnTo>
                    <a:pt x="0" y="1572948"/>
                  </a:lnTo>
                  <a:lnTo>
                    <a:pt x="0" y="0"/>
                  </a:lnTo>
                  <a:close/>
                </a:path>
              </a:pathLst>
            </a:custGeom>
            <a:blipFill>
              <a:blip r:embed="rId6"/>
              <a:stretch>
                <a:fillRect l="-157" r="-157"/>
              </a:stretch>
            </a:blipFill>
          </p:spPr>
          <p:txBody>
            <a:bodyPr/>
            <a:lstStyle/>
            <a:p>
              <a:endParaRPr lang="en-US"/>
            </a:p>
          </p:txBody>
        </p:sp>
        <p:sp>
          <p:nvSpPr>
            <p:cNvPr id="17" name="Freeform 17"/>
            <p:cNvSpPr/>
            <p:nvPr/>
          </p:nvSpPr>
          <p:spPr>
            <a:xfrm>
              <a:off x="1747233" y="487642"/>
              <a:ext cx="1811481" cy="1572948"/>
            </a:xfrm>
            <a:custGeom>
              <a:avLst/>
              <a:gdLst/>
              <a:ahLst/>
              <a:cxnLst/>
              <a:rect l="l" t="t" r="r" b="b"/>
              <a:pathLst>
                <a:path w="1811481" h="1572948">
                  <a:moveTo>
                    <a:pt x="0" y="0"/>
                  </a:moveTo>
                  <a:lnTo>
                    <a:pt x="1811482" y="0"/>
                  </a:lnTo>
                  <a:lnTo>
                    <a:pt x="1811482" y="1572948"/>
                  </a:lnTo>
                  <a:lnTo>
                    <a:pt x="0" y="1572948"/>
                  </a:lnTo>
                  <a:lnTo>
                    <a:pt x="0" y="0"/>
                  </a:lnTo>
                  <a:close/>
                </a:path>
              </a:pathLst>
            </a:custGeom>
            <a:blipFill>
              <a:blip r:embed="rId7"/>
              <a:stretch>
                <a:fillRect t="-7582" b="-7582"/>
              </a:stretch>
            </a:blipFill>
          </p:spPr>
          <p:txBody>
            <a:bodyPr/>
            <a:lstStyle/>
            <a:p>
              <a:endParaRPr lang="en-US"/>
            </a:p>
          </p:txBody>
        </p:sp>
        <p:sp>
          <p:nvSpPr>
            <p:cNvPr id="18" name="Freeform 18"/>
            <p:cNvSpPr/>
            <p:nvPr/>
          </p:nvSpPr>
          <p:spPr>
            <a:xfrm>
              <a:off x="3618833" y="0"/>
              <a:ext cx="2014153" cy="2283323"/>
            </a:xfrm>
            <a:custGeom>
              <a:avLst/>
              <a:gdLst/>
              <a:ahLst/>
              <a:cxnLst/>
              <a:rect l="l" t="t" r="r" b="b"/>
              <a:pathLst>
                <a:path w="2014153" h="2283323">
                  <a:moveTo>
                    <a:pt x="0" y="0"/>
                  </a:moveTo>
                  <a:lnTo>
                    <a:pt x="2014153" y="0"/>
                  </a:lnTo>
                  <a:lnTo>
                    <a:pt x="2014153" y="2283323"/>
                  </a:lnTo>
                  <a:lnTo>
                    <a:pt x="0" y="2283323"/>
                  </a:lnTo>
                  <a:lnTo>
                    <a:pt x="0" y="0"/>
                  </a:lnTo>
                  <a:close/>
                </a:path>
              </a:pathLst>
            </a:custGeom>
            <a:blipFill>
              <a:blip r:embed="rId8"/>
              <a:stretch>
                <a:fillRect l="-20229" r="-10718" b="-15511"/>
              </a:stretch>
            </a:blipFill>
          </p:spPr>
          <p:txBody>
            <a:bodyPr/>
            <a:lstStyle/>
            <a:p>
              <a:endParaRPr lang="en-US"/>
            </a:p>
          </p:txBody>
        </p:sp>
      </p:grpSp>
      <p:sp>
        <p:nvSpPr>
          <p:cNvPr id="19" name="Freeform 19"/>
          <p:cNvSpPr/>
          <p:nvPr/>
        </p:nvSpPr>
        <p:spPr>
          <a:xfrm rot="-590755">
            <a:off x="12243739" y="7234917"/>
            <a:ext cx="8502132" cy="4003731"/>
          </a:xfrm>
          <a:custGeom>
            <a:avLst/>
            <a:gdLst/>
            <a:ahLst/>
            <a:cxnLst/>
            <a:rect l="l" t="t" r="r" b="b"/>
            <a:pathLst>
              <a:path w="8502132" h="4003731">
                <a:moveTo>
                  <a:pt x="0" y="0"/>
                </a:moveTo>
                <a:lnTo>
                  <a:pt x="8502132" y="0"/>
                </a:lnTo>
                <a:lnTo>
                  <a:pt x="8502132" y="4003731"/>
                </a:lnTo>
                <a:lnTo>
                  <a:pt x="0" y="40037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20" name="Group 20"/>
          <p:cNvGrpSpPr/>
          <p:nvPr/>
        </p:nvGrpSpPr>
        <p:grpSpPr>
          <a:xfrm>
            <a:off x="16991838" y="6724363"/>
            <a:ext cx="682539" cy="682539"/>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22" name="TextBox 22"/>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sp>
        <p:nvSpPr>
          <p:cNvPr id="23" name="Freeform 23"/>
          <p:cNvSpPr/>
          <p:nvPr/>
        </p:nvSpPr>
        <p:spPr>
          <a:xfrm>
            <a:off x="16011597" y="6537473"/>
            <a:ext cx="2276403" cy="979438"/>
          </a:xfrm>
          <a:custGeom>
            <a:avLst/>
            <a:gdLst/>
            <a:ahLst/>
            <a:cxnLst/>
            <a:rect l="l" t="t" r="r" b="b"/>
            <a:pathLst>
              <a:path w="2276403" h="979438">
                <a:moveTo>
                  <a:pt x="0" y="0"/>
                </a:moveTo>
                <a:lnTo>
                  <a:pt x="2276403" y="0"/>
                </a:lnTo>
                <a:lnTo>
                  <a:pt x="2276403" y="979438"/>
                </a:lnTo>
                <a:lnTo>
                  <a:pt x="0" y="979438"/>
                </a:lnTo>
                <a:lnTo>
                  <a:pt x="0" y="0"/>
                </a:lnTo>
                <a:close/>
              </a:path>
            </a:pathLst>
          </a:custGeom>
          <a:blipFill>
            <a:blip r:embed="rId11"/>
            <a:stretch>
              <a:fillRect t="-66209" b="-66209"/>
            </a:stretch>
          </a:blipFill>
        </p:spPr>
        <p:txBody>
          <a:bodyPr/>
          <a:lstStyle/>
          <a:p>
            <a:endParaRPr lang="en-US"/>
          </a:p>
        </p:txBody>
      </p:sp>
      <p:grpSp>
        <p:nvGrpSpPr>
          <p:cNvPr id="24" name="Group 24"/>
          <p:cNvGrpSpPr/>
          <p:nvPr/>
        </p:nvGrpSpPr>
        <p:grpSpPr>
          <a:xfrm rot="-183976">
            <a:off x="15732756" y="8734246"/>
            <a:ext cx="557680" cy="487970"/>
            <a:chOff x="0" y="0"/>
            <a:chExt cx="812800" cy="711200"/>
          </a:xfrm>
        </p:grpSpPr>
        <p:sp>
          <p:nvSpPr>
            <p:cNvPr id="25" name="Freeform 25"/>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26" name="TextBox 26"/>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sp>
        <p:nvSpPr>
          <p:cNvPr id="27" name="Freeform 27"/>
          <p:cNvSpPr/>
          <p:nvPr/>
        </p:nvSpPr>
        <p:spPr>
          <a:xfrm>
            <a:off x="4402659" y="1727326"/>
            <a:ext cx="10964505" cy="7894444"/>
          </a:xfrm>
          <a:custGeom>
            <a:avLst/>
            <a:gdLst/>
            <a:ahLst/>
            <a:cxnLst/>
            <a:rect l="l" t="t" r="r" b="b"/>
            <a:pathLst>
              <a:path w="10964505" h="7894444">
                <a:moveTo>
                  <a:pt x="0" y="0"/>
                </a:moveTo>
                <a:lnTo>
                  <a:pt x="10964506" y="0"/>
                </a:lnTo>
                <a:lnTo>
                  <a:pt x="10964506" y="7894444"/>
                </a:lnTo>
                <a:lnTo>
                  <a:pt x="0" y="7894444"/>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979482">
            <a:off x="-2440633" y="-3754964"/>
            <a:ext cx="19565345" cy="19565345"/>
          </a:xfrm>
          <a:custGeom>
            <a:avLst/>
            <a:gdLst/>
            <a:ahLst/>
            <a:cxnLst/>
            <a:rect l="l" t="t" r="r" b="b"/>
            <a:pathLst>
              <a:path w="19565345" h="19565345">
                <a:moveTo>
                  <a:pt x="0" y="0"/>
                </a:moveTo>
                <a:lnTo>
                  <a:pt x="19565344" y="0"/>
                </a:lnTo>
                <a:lnTo>
                  <a:pt x="19565344" y="19565345"/>
                </a:lnTo>
                <a:lnTo>
                  <a:pt x="0" y="195653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rot="-5400000">
            <a:off x="4245820" y="-3257528"/>
            <a:ext cx="9224904" cy="16802057"/>
            <a:chOff x="0" y="0"/>
            <a:chExt cx="4656806" cy="8481814"/>
          </a:xfrm>
        </p:grpSpPr>
        <p:sp>
          <p:nvSpPr>
            <p:cNvPr id="4" name="Freeform 4"/>
            <p:cNvSpPr/>
            <p:nvPr/>
          </p:nvSpPr>
          <p:spPr>
            <a:xfrm>
              <a:off x="0" y="0"/>
              <a:ext cx="4656806" cy="8481814"/>
            </a:xfrm>
            <a:custGeom>
              <a:avLst/>
              <a:gdLst/>
              <a:ahLst/>
              <a:cxnLst/>
              <a:rect l="l" t="t" r="r" b="b"/>
              <a:pathLst>
                <a:path w="4656806" h="8481814">
                  <a:moveTo>
                    <a:pt x="17624" y="0"/>
                  </a:moveTo>
                  <a:lnTo>
                    <a:pt x="4639182" y="0"/>
                  </a:lnTo>
                  <a:cubicBezTo>
                    <a:pt x="4643856" y="0"/>
                    <a:pt x="4648339" y="1857"/>
                    <a:pt x="4651644" y="5162"/>
                  </a:cubicBezTo>
                  <a:cubicBezTo>
                    <a:pt x="4654950" y="8467"/>
                    <a:pt x="4656806" y="12950"/>
                    <a:pt x="4656806" y="17624"/>
                  </a:cubicBezTo>
                  <a:lnTo>
                    <a:pt x="4656806" y="8464190"/>
                  </a:lnTo>
                  <a:cubicBezTo>
                    <a:pt x="4656806" y="8468864"/>
                    <a:pt x="4654950" y="8473347"/>
                    <a:pt x="4651644" y="8476652"/>
                  </a:cubicBezTo>
                  <a:cubicBezTo>
                    <a:pt x="4648339" y="8479958"/>
                    <a:pt x="4643856" y="8481814"/>
                    <a:pt x="4639182" y="8481814"/>
                  </a:cubicBezTo>
                  <a:lnTo>
                    <a:pt x="17624" y="8481814"/>
                  </a:lnTo>
                  <a:cubicBezTo>
                    <a:pt x="12950" y="8481814"/>
                    <a:pt x="8467" y="8479958"/>
                    <a:pt x="5162" y="8476652"/>
                  </a:cubicBezTo>
                  <a:cubicBezTo>
                    <a:pt x="1857" y="8473347"/>
                    <a:pt x="0" y="8468864"/>
                    <a:pt x="0" y="8464190"/>
                  </a:cubicBezTo>
                  <a:lnTo>
                    <a:pt x="0" y="17624"/>
                  </a:lnTo>
                  <a:cubicBezTo>
                    <a:pt x="0" y="12950"/>
                    <a:pt x="1857" y="8467"/>
                    <a:pt x="5162" y="5162"/>
                  </a:cubicBezTo>
                  <a:cubicBezTo>
                    <a:pt x="8467" y="1857"/>
                    <a:pt x="12950" y="0"/>
                    <a:pt x="17624" y="0"/>
                  </a:cubicBezTo>
                  <a:close/>
                </a:path>
              </a:pathLst>
            </a:custGeom>
            <a:gradFill rotWithShape="1">
              <a:gsLst>
                <a:gs pos="0">
                  <a:srgbClr val="E2C299">
                    <a:alpha val="100000"/>
                  </a:srgbClr>
                </a:gs>
                <a:gs pos="50000">
                  <a:srgbClr val="FFFFFF">
                    <a:alpha val="100000"/>
                  </a:srgbClr>
                </a:gs>
                <a:gs pos="100000">
                  <a:srgbClr val="E5C99B">
                    <a:alpha val="100000"/>
                  </a:srgbClr>
                </a:gs>
              </a:gsLst>
              <a:lin ang="0"/>
            </a:gradFill>
          </p:spPr>
          <p:txBody>
            <a:bodyPr/>
            <a:lstStyle/>
            <a:p>
              <a:endParaRPr lang="en-US"/>
            </a:p>
          </p:txBody>
        </p:sp>
        <p:sp>
          <p:nvSpPr>
            <p:cNvPr id="5" name="TextBox 5"/>
            <p:cNvSpPr txBox="1"/>
            <p:nvPr/>
          </p:nvSpPr>
          <p:spPr>
            <a:xfrm>
              <a:off x="0" y="-76200"/>
              <a:ext cx="4656806" cy="8558014"/>
            </a:xfrm>
            <a:prstGeom prst="rect">
              <a:avLst/>
            </a:prstGeom>
          </p:spPr>
          <p:txBody>
            <a:bodyPr lIns="87409" tIns="87409" rIns="87409" bIns="87409" rtlCol="0" anchor="ctr"/>
            <a:lstStyle/>
            <a:p>
              <a:pPr algn="ctr">
                <a:lnSpc>
                  <a:spcPts val="3500"/>
                </a:lnSpc>
              </a:pPr>
              <a:endParaRPr/>
            </a:p>
          </p:txBody>
        </p:sp>
      </p:grpSp>
      <p:sp>
        <p:nvSpPr>
          <p:cNvPr id="6" name="Freeform 6"/>
          <p:cNvSpPr/>
          <p:nvPr/>
        </p:nvSpPr>
        <p:spPr>
          <a:xfrm>
            <a:off x="2061647" y="2800492"/>
            <a:ext cx="2571069" cy="2229818"/>
          </a:xfrm>
          <a:custGeom>
            <a:avLst/>
            <a:gdLst/>
            <a:ahLst/>
            <a:cxnLst/>
            <a:rect l="l" t="t" r="r" b="b"/>
            <a:pathLst>
              <a:path w="2571069" h="2229818">
                <a:moveTo>
                  <a:pt x="0" y="0"/>
                </a:moveTo>
                <a:lnTo>
                  <a:pt x="2571069" y="0"/>
                </a:lnTo>
                <a:lnTo>
                  <a:pt x="2571069" y="2229818"/>
                </a:lnTo>
                <a:lnTo>
                  <a:pt x="0" y="22298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441452" y="531048"/>
            <a:ext cx="3788634" cy="3285779"/>
          </a:xfrm>
          <a:custGeom>
            <a:avLst/>
            <a:gdLst/>
            <a:ahLst/>
            <a:cxnLst/>
            <a:rect l="l" t="t" r="r" b="b"/>
            <a:pathLst>
              <a:path w="3788634" h="3285779">
                <a:moveTo>
                  <a:pt x="0" y="0"/>
                </a:moveTo>
                <a:lnTo>
                  <a:pt x="3788633" y="0"/>
                </a:lnTo>
                <a:lnTo>
                  <a:pt x="3788633" y="3285779"/>
                </a:lnTo>
                <a:lnTo>
                  <a:pt x="0" y="32857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395737" y="7689893"/>
            <a:ext cx="2382249" cy="2066059"/>
          </a:xfrm>
          <a:custGeom>
            <a:avLst/>
            <a:gdLst/>
            <a:ahLst/>
            <a:cxnLst/>
            <a:rect l="l" t="t" r="r" b="b"/>
            <a:pathLst>
              <a:path w="2382249" h="2066059">
                <a:moveTo>
                  <a:pt x="0" y="0"/>
                </a:moveTo>
                <a:lnTo>
                  <a:pt x="2382249" y="0"/>
                </a:lnTo>
                <a:lnTo>
                  <a:pt x="2382249" y="2066059"/>
                </a:lnTo>
                <a:lnTo>
                  <a:pt x="0" y="20660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2508520" y="6724363"/>
            <a:ext cx="2921730" cy="2533937"/>
          </a:xfrm>
          <a:custGeom>
            <a:avLst/>
            <a:gdLst/>
            <a:ahLst/>
            <a:cxnLst/>
            <a:rect l="l" t="t" r="r" b="b"/>
            <a:pathLst>
              <a:path w="2921730" h="2533937">
                <a:moveTo>
                  <a:pt x="0" y="0"/>
                </a:moveTo>
                <a:lnTo>
                  <a:pt x="2921730" y="0"/>
                </a:lnTo>
                <a:lnTo>
                  <a:pt x="2921730" y="2533937"/>
                </a:lnTo>
                <a:lnTo>
                  <a:pt x="0" y="25339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329703" y="4012364"/>
            <a:ext cx="3833129" cy="3324368"/>
          </a:xfrm>
          <a:custGeom>
            <a:avLst/>
            <a:gdLst/>
            <a:ahLst/>
            <a:cxnLst/>
            <a:rect l="l" t="t" r="r" b="b"/>
            <a:pathLst>
              <a:path w="3833129" h="3324368">
                <a:moveTo>
                  <a:pt x="0" y="0"/>
                </a:moveTo>
                <a:lnTo>
                  <a:pt x="3833129" y="0"/>
                </a:lnTo>
                <a:lnTo>
                  <a:pt x="3833129" y="3324368"/>
                </a:lnTo>
                <a:lnTo>
                  <a:pt x="0" y="3324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3752834" y="216723"/>
            <a:ext cx="12550255" cy="1376752"/>
          </a:xfrm>
          <a:prstGeom prst="rect">
            <a:avLst/>
          </a:prstGeom>
        </p:spPr>
        <p:txBody>
          <a:bodyPr lIns="0" tIns="0" rIns="0" bIns="0" rtlCol="0" anchor="t">
            <a:spAutoFit/>
          </a:bodyPr>
          <a:lstStyle/>
          <a:p>
            <a:pPr algn="ctr">
              <a:lnSpc>
                <a:spcPts val="9766"/>
              </a:lnSpc>
            </a:pPr>
            <a:r>
              <a:rPr lang="en-US" sz="6976">
                <a:solidFill>
                  <a:srgbClr val="F4570B"/>
                </a:solidFill>
                <a:latin typeface="TAN Tangkiwood"/>
                <a:ea typeface="TAN Tangkiwood"/>
                <a:cs typeface="TAN Tangkiwood"/>
                <a:sym typeface="TAN Tangkiwood"/>
              </a:rPr>
              <a:t>Rancangan Anggaran Biaya</a:t>
            </a:r>
          </a:p>
        </p:txBody>
      </p:sp>
      <p:grpSp>
        <p:nvGrpSpPr>
          <p:cNvPr id="12" name="Group 12"/>
          <p:cNvGrpSpPr/>
          <p:nvPr/>
        </p:nvGrpSpPr>
        <p:grpSpPr>
          <a:xfrm>
            <a:off x="-4520021" y="-205806"/>
            <a:ext cx="9314502" cy="2049951"/>
            <a:chOff x="0" y="0"/>
            <a:chExt cx="2784716" cy="612865"/>
          </a:xfrm>
        </p:grpSpPr>
        <p:sp>
          <p:nvSpPr>
            <p:cNvPr id="13" name="Freeform 13"/>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14" name="TextBox 14"/>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grpSp>
        <p:nvGrpSpPr>
          <p:cNvPr id="15" name="Group 15"/>
          <p:cNvGrpSpPr/>
          <p:nvPr/>
        </p:nvGrpSpPr>
        <p:grpSpPr>
          <a:xfrm>
            <a:off x="349674" y="26878"/>
            <a:ext cx="4224740" cy="1712492"/>
            <a:chOff x="0" y="0"/>
            <a:chExt cx="5632986" cy="2283323"/>
          </a:xfrm>
        </p:grpSpPr>
        <p:sp>
          <p:nvSpPr>
            <p:cNvPr id="16" name="Freeform 16"/>
            <p:cNvSpPr/>
            <p:nvPr/>
          </p:nvSpPr>
          <p:spPr>
            <a:xfrm>
              <a:off x="0" y="449542"/>
              <a:ext cx="1399573" cy="1572948"/>
            </a:xfrm>
            <a:custGeom>
              <a:avLst/>
              <a:gdLst/>
              <a:ahLst/>
              <a:cxnLst/>
              <a:rect l="l" t="t" r="r" b="b"/>
              <a:pathLst>
                <a:path w="1399573" h="1572948">
                  <a:moveTo>
                    <a:pt x="0" y="0"/>
                  </a:moveTo>
                  <a:lnTo>
                    <a:pt x="1399573" y="0"/>
                  </a:lnTo>
                  <a:lnTo>
                    <a:pt x="1399573" y="1572948"/>
                  </a:lnTo>
                  <a:lnTo>
                    <a:pt x="0" y="1572948"/>
                  </a:lnTo>
                  <a:lnTo>
                    <a:pt x="0" y="0"/>
                  </a:lnTo>
                  <a:close/>
                </a:path>
              </a:pathLst>
            </a:custGeom>
            <a:blipFill>
              <a:blip r:embed="rId6"/>
              <a:stretch>
                <a:fillRect l="-157" r="-157"/>
              </a:stretch>
            </a:blipFill>
          </p:spPr>
          <p:txBody>
            <a:bodyPr/>
            <a:lstStyle/>
            <a:p>
              <a:endParaRPr lang="en-US"/>
            </a:p>
          </p:txBody>
        </p:sp>
        <p:sp>
          <p:nvSpPr>
            <p:cNvPr id="17" name="Freeform 17"/>
            <p:cNvSpPr/>
            <p:nvPr/>
          </p:nvSpPr>
          <p:spPr>
            <a:xfrm>
              <a:off x="1747233" y="487642"/>
              <a:ext cx="1811481" cy="1572948"/>
            </a:xfrm>
            <a:custGeom>
              <a:avLst/>
              <a:gdLst/>
              <a:ahLst/>
              <a:cxnLst/>
              <a:rect l="l" t="t" r="r" b="b"/>
              <a:pathLst>
                <a:path w="1811481" h="1572948">
                  <a:moveTo>
                    <a:pt x="0" y="0"/>
                  </a:moveTo>
                  <a:lnTo>
                    <a:pt x="1811482" y="0"/>
                  </a:lnTo>
                  <a:lnTo>
                    <a:pt x="1811482" y="1572948"/>
                  </a:lnTo>
                  <a:lnTo>
                    <a:pt x="0" y="1572948"/>
                  </a:lnTo>
                  <a:lnTo>
                    <a:pt x="0" y="0"/>
                  </a:lnTo>
                  <a:close/>
                </a:path>
              </a:pathLst>
            </a:custGeom>
            <a:blipFill>
              <a:blip r:embed="rId7"/>
              <a:stretch>
                <a:fillRect t="-7582" b="-7582"/>
              </a:stretch>
            </a:blipFill>
          </p:spPr>
          <p:txBody>
            <a:bodyPr/>
            <a:lstStyle/>
            <a:p>
              <a:endParaRPr lang="en-US"/>
            </a:p>
          </p:txBody>
        </p:sp>
        <p:sp>
          <p:nvSpPr>
            <p:cNvPr id="18" name="Freeform 18"/>
            <p:cNvSpPr/>
            <p:nvPr/>
          </p:nvSpPr>
          <p:spPr>
            <a:xfrm>
              <a:off x="3618833" y="0"/>
              <a:ext cx="2014153" cy="2283323"/>
            </a:xfrm>
            <a:custGeom>
              <a:avLst/>
              <a:gdLst/>
              <a:ahLst/>
              <a:cxnLst/>
              <a:rect l="l" t="t" r="r" b="b"/>
              <a:pathLst>
                <a:path w="2014153" h="2283323">
                  <a:moveTo>
                    <a:pt x="0" y="0"/>
                  </a:moveTo>
                  <a:lnTo>
                    <a:pt x="2014153" y="0"/>
                  </a:lnTo>
                  <a:lnTo>
                    <a:pt x="2014153" y="2283323"/>
                  </a:lnTo>
                  <a:lnTo>
                    <a:pt x="0" y="2283323"/>
                  </a:lnTo>
                  <a:lnTo>
                    <a:pt x="0" y="0"/>
                  </a:lnTo>
                  <a:close/>
                </a:path>
              </a:pathLst>
            </a:custGeom>
            <a:blipFill>
              <a:blip r:embed="rId8"/>
              <a:stretch>
                <a:fillRect l="-20229" r="-10718" b="-15511"/>
              </a:stretch>
            </a:blipFill>
          </p:spPr>
          <p:txBody>
            <a:bodyPr/>
            <a:lstStyle/>
            <a:p>
              <a:endParaRPr lang="en-US"/>
            </a:p>
          </p:txBody>
        </p:sp>
      </p:grpSp>
      <p:sp>
        <p:nvSpPr>
          <p:cNvPr id="19" name="Freeform 19"/>
          <p:cNvSpPr/>
          <p:nvPr/>
        </p:nvSpPr>
        <p:spPr>
          <a:xfrm rot="-590755">
            <a:off x="12243739" y="7234917"/>
            <a:ext cx="8502132" cy="4003731"/>
          </a:xfrm>
          <a:custGeom>
            <a:avLst/>
            <a:gdLst/>
            <a:ahLst/>
            <a:cxnLst/>
            <a:rect l="l" t="t" r="r" b="b"/>
            <a:pathLst>
              <a:path w="8502132" h="4003731">
                <a:moveTo>
                  <a:pt x="0" y="0"/>
                </a:moveTo>
                <a:lnTo>
                  <a:pt x="8502132" y="0"/>
                </a:lnTo>
                <a:lnTo>
                  <a:pt x="8502132" y="4003731"/>
                </a:lnTo>
                <a:lnTo>
                  <a:pt x="0" y="40037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20" name="Group 20"/>
          <p:cNvGrpSpPr/>
          <p:nvPr/>
        </p:nvGrpSpPr>
        <p:grpSpPr>
          <a:xfrm>
            <a:off x="16991838" y="6724363"/>
            <a:ext cx="682539" cy="682539"/>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22" name="TextBox 22"/>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sp>
        <p:nvSpPr>
          <p:cNvPr id="23" name="Freeform 23"/>
          <p:cNvSpPr/>
          <p:nvPr/>
        </p:nvSpPr>
        <p:spPr>
          <a:xfrm>
            <a:off x="16011597" y="6537473"/>
            <a:ext cx="2276403" cy="979438"/>
          </a:xfrm>
          <a:custGeom>
            <a:avLst/>
            <a:gdLst/>
            <a:ahLst/>
            <a:cxnLst/>
            <a:rect l="l" t="t" r="r" b="b"/>
            <a:pathLst>
              <a:path w="2276403" h="979438">
                <a:moveTo>
                  <a:pt x="0" y="0"/>
                </a:moveTo>
                <a:lnTo>
                  <a:pt x="2276403" y="0"/>
                </a:lnTo>
                <a:lnTo>
                  <a:pt x="2276403" y="979438"/>
                </a:lnTo>
                <a:lnTo>
                  <a:pt x="0" y="979438"/>
                </a:lnTo>
                <a:lnTo>
                  <a:pt x="0" y="0"/>
                </a:lnTo>
                <a:close/>
              </a:path>
            </a:pathLst>
          </a:custGeom>
          <a:blipFill>
            <a:blip r:embed="rId11"/>
            <a:stretch>
              <a:fillRect t="-66209" b="-66209"/>
            </a:stretch>
          </a:blipFill>
        </p:spPr>
        <p:txBody>
          <a:bodyPr/>
          <a:lstStyle/>
          <a:p>
            <a:endParaRPr lang="en-US"/>
          </a:p>
        </p:txBody>
      </p:sp>
      <p:grpSp>
        <p:nvGrpSpPr>
          <p:cNvPr id="24" name="Group 24"/>
          <p:cNvGrpSpPr/>
          <p:nvPr/>
        </p:nvGrpSpPr>
        <p:grpSpPr>
          <a:xfrm rot="-183976">
            <a:off x="15732756" y="8734246"/>
            <a:ext cx="557680" cy="487970"/>
            <a:chOff x="0" y="0"/>
            <a:chExt cx="812800" cy="711200"/>
          </a:xfrm>
        </p:grpSpPr>
        <p:sp>
          <p:nvSpPr>
            <p:cNvPr id="25" name="Freeform 25"/>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26" name="TextBox 26"/>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sp>
        <p:nvSpPr>
          <p:cNvPr id="27" name="Freeform 27"/>
          <p:cNvSpPr/>
          <p:nvPr/>
        </p:nvSpPr>
        <p:spPr>
          <a:xfrm>
            <a:off x="3347181" y="2320341"/>
            <a:ext cx="12226734" cy="5838266"/>
          </a:xfrm>
          <a:custGeom>
            <a:avLst/>
            <a:gdLst/>
            <a:ahLst/>
            <a:cxnLst/>
            <a:rect l="l" t="t" r="r" b="b"/>
            <a:pathLst>
              <a:path w="12226734" h="5838266">
                <a:moveTo>
                  <a:pt x="0" y="0"/>
                </a:moveTo>
                <a:lnTo>
                  <a:pt x="12226734" y="0"/>
                </a:lnTo>
                <a:lnTo>
                  <a:pt x="12226734" y="5838266"/>
                </a:lnTo>
                <a:lnTo>
                  <a:pt x="0" y="5838266"/>
                </a:lnTo>
                <a:lnTo>
                  <a:pt x="0" y="0"/>
                </a:lnTo>
                <a:close/>
              </a:path>
            </a:pathLst>
          </a:custGeom>
          <a:blipFill>
            <a:blip r:embed="rId12"/>
            <a:stretch>
              <a:fillRect/>
            </a:stretch>
          </a:blipFill>
        </p:spPr>
        <p:txBody>
          <a:bodyPr/>
          <a:lstStyle/>
          <a:p>
            <a:endParaRPr lang="en-US"/>
          </a:p>
        </p:txBody>
      </p:sp>
      <p:sp>
        <p:nvSpPr>
          <p:cNvPr id="28" name="TextBox 28"/>
          <p:cNvSpPr txBox="1"/>
          <p:nvPr/>
        </p:nvSpPr>
        <p:spPr>
          <a:xfrm>
            <a:off x="3847084" y="8653853"/>
            <a:ext cx="12361754" cy="447238"/>
          </a:xfrm>
          <a:prstGeom prst="rect">
            <a:avLst/>
          </a:prstGeom>
        </p:spPr>
        <p:txBody>
          <a:bodyPr lIns="0" tIns="0" rIns="0" bIns="0" rtlCol="0" anchor="t">
            <a:spAutoFit/>
          </a:bodyPr>
          <a:lstStyle/>
          <a:p>
            <a:pPr algn="ctr">
              <a:lnSpc>
                <a:spcPts val="3359"/>
              </a:lnSpc>
            </a:pPr>
            <a:r>
              <a:rPr lang="en-US" sz="3999" dirty="0">
                <a:solidFill>
                  <a:srgbClr val="000000"/>
                </a:solidFill>
                <a:latin typeface="Times New Roman" panose="02020603050405020304" pitchFamily="18" charset="0"/>
                <a:ea typeface="TAN Tangkiwood"/>
                <a:cs typeface="Times New Roman" panose="02020603050405020304" pitchFamily="18" charset="0"/>
                <a:sym typeface="TAN Tangkiwood"/>
              </a:rPr>
              <a:t>Dana yang </a:t>
            </a:r>
            <a:r>
              <a:rPr lang="en-US" sz="3999" dirty="0" err="1">
                <a:solidFill>
                  <a:srgbClr val="000000"/>
                </a:solidFill>
                <a:latin typeface="Times New Roman" panose="02020603050405020304" pitchFamily="18" charset="0"/>
                <a:ea typeface="TAN Tangkiwood"/>
                <a:cs typeface="Times New Roman" panose="02020603050405020304" pitchFamily="18" charset="0"/>
                <a:sym typeface="TAN Tangkiwood"/>
              </a:rPr>
              <a:t>diajukan</a:t>
            </a:r>
            <a:r>
              <a:rPr lang="en-US" sz="3999" dirty="0">
                <a:solidFill>
                  <a:srgbClr val="000000"/>
                </a:solidFill>
                <a:latin typeface="Times New Roman" panose="02020603050405020304" pitchFamily="18" charset="0"/>
                <a:ea typeface="TAN Tangkiwood"/>
                <a:cs typeface="Times New Roman" panose="02020603050405020304" pitchFamily="18" charset="0"/>
                <a:sym typeface="TAN Tangkiwood"/>
              </a:rPr>
              <a:t> : Rp. 12. 935. 000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979482">
            <a:off x="-2440633" y="-3754964"/>
            <a:ext cx="19565345" cy="19565345"/>
          </a:xfrm>
          <a:custGeom>
            <a:avLst/>
            <a:gdLst/>
            <a:ahLst/>
            <a:cxnLst/>
            <a:rect l="l" t="t" r="r" b="b"/>
            <a:pathLst>
              <a:path w="19565345" h="19565345">
                <a:moveTo>
                  <a:pt x="0" y="0"/>
                </a:moveTo>
                <a:lnTo>
                  <a:pt x="19565344" y="0"/>
                </a:lnTo>
                <a:lnTo>
                  <a:pt x="19565344" y="19565345"/>
                </a:lnTo>
                <a:lnTo>
                  <a:pt x="0" y="195653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rot="-5400000">
            <a:off x="4245820" y="-3257528"/>
            <a:ext cx="9224904" cy="16802057"/>
            <a:chOff x="0" y="0"/>
            <a:chExt cx="4656806" cy="8481814"/>
          </a:xfrm>
        </p:grpSpPr>
        <p:sp>
          <p:nvSpPr>
            <p:cNvPr id="4" name="Freeform 4"/>
            <p:cNvSpPr/>
            <p:nvPr/>
          </p:nvSpPr>
          <p:spPr>
            <a:xfrm>
              <a:off x="0" y="0"/>
              <a:ext cx="4656806" cy="8481814"/>
            </a:xfrm>
            <a:custGeom>
              <a:avLst/>
              <a:gdLst/>
              <a:ahLst/>
              <a:cxnLst/>
              <a:rect l="l" t="t" r="r" b="b"/>
              <a:pathLst>
                <a:path w="4656806" h="8481814">
                  <a:moveTo>
                    <a:pt x="17624" y="0"/>
                  </a:moveTo>
                  <a:lnTo>
                    <a:pt x="4639182" y="0"/>
                  </a:lnTo>
                  <a:cubicBezTo>
                    <a:pt x="4643856" y="0"/>
                    <a:pt x="4648339" y="1857"/>
                    <a:pt x="4651644" y="5162"/>
                  </a:cubicBezTo>
                  <a:cubicBezTo>
                    <a:pt x="4654950" y="8467"/>
                    <a:pt x="4656806" y="12950"/>
                    <a:pt x="4656806" y="17624"/>
                  </a:cubicBezTo>
                  <a:lnTo>
                    <a:pt x="4656806" y="8464190"/>
                  </a:lnTo>
                  <a:cubicBezTo>
                    <a:pt x="4656806" y="8468864"/>
                    <a:pt x="4654950" y="8473347"/>
                    <a:pt x="4651644" y="8476652"/>
                  </a:cubicBezTo>
                  <a:cubicBezTo>
                    <a:pt x="4648339" y="8479958"/>
                    <a:pt x="4643856" y="8481814"/>
                    <a:pt x="4639182" y="8481814"/>
                  </a:cubicBezTo>
                  <a:lnTo>
                    <a:pt x="17624" y="8481814"/>
                  </a:lnTo>
                  <a:cubicBezTo>
                    <a:pt x="12950" y="8481814"/>
                    <a:pt x="8467" y="8479958"/>
                    <a:pt x="5162" y="8476652"/>
                  </a:cubicBezTo>
                  <a:cubicBezTo>
                    <a:pt x="1857" y="8473347"/>
                    <a:pt x="0" y="8468864"/>
                    <a:pt x="0" y="8464190"/>
                  </a:cubicBezTo>
                  <a:lnTo>
                    <a:pt x="0" y="17624"/>
                  </a:lnTo>
                  <a:cubicBezTo>
                    <a:pt x="0" y="12950"/>
                    <a:pt x="1857" y="8467"/>
                    <a:pt x="5162" y="5162"/>
                  </a:cubicBezTo>
                  <a:cubicBezTo>
                    <a:pt x="8467" y="1857"/>
                    <a:pt x="12950" y="0"/>
                    <a:pt x="17624" y="0"/>
                  </a:cubicBezTo>
                  <a:close/>
                </a:path>
              </a:pathLst>
            </a:custGeom>
            <a:gradFill rotWithShape="1">
              <a:gsLst>
                <a:gs pos="0">
                  <a:srgbClr val="E2C299">
                    <a:alpha val="100000"/>
                  </a:srgbClr>
                </a:gs>
                <a:gs pos="50000">
                  <a:srgbClr val="FFFFFF">
                    <a:alpha val="100000"/>
                  </a:srgbClr>
                </a:gs>
                <a:gs pos="100000">
                  <a:srgbClr val="E5C99B">
                    <a:alpha val="100000"/>
                  </a:srgbClr>
                </a:gs>
              </a:gsLst>
              <a:lin ang="0"/>
            </a:gradFill>
          </p:spPr>
          <p:txBody>
            <a:bodyPr/>
            <a:lstStyle/>
            <a:p>
              <a:endParaRPr lang="en-US"/>
            </a:p>
          </p:txBody>
        </p:sp>
        <p:sp>
          <p:nvSpPr>
            <p:cNvPr id="5" name="TextBox 5"/>
            <p:cNvSpPr txBox="1"/>
            <p:nvPr/>
          </p:nvSpPr>
          <p:spPr>
            <a:xfrm>
              <a:off x="0" y="-76200"/>
              <a:ext cx="4656806" cy="8558014"/>
            </a:xfrm>
            <a:prstGeom prst="rect">
              <a:avLst/>
            </a:prstGeom>
          </p:spPr>
          <p:txBody>
            <a:bodyPr lIns="87409" tIns="87409" rIns="87409" bIns="87409" rtlCol="0" anchor="ctr"/>
            <a:lstStyle/>
            <a:p>
              <a:pPr algn="ctr">
                <a:lnSpc>
                  <a:spcPts val="3500"/>
                </a:lnSpc>
              </a:pPr>
              <a:endParaRPr/>
            </a:p>
          </p:txBody>
        </p:sp>
      </p:grpSp>
      <p:sp>
        <p:nvSpPr>
          <p:cNvPr id="6" name="Freeform 6"/>
          <p:cNvSpPr/>
          <p:nvPr/>
        </p:nvSpPr>
        <p:spPr>
          <a:xfrm>
            <a:off x="2061647" y="2800492"/>
            <a:ext cx="2571069" cy="2229818"/>
          </a:xfrm>
          <a:custGeom>
            <a:avLst/>
            <a:gdLst/>
            <a:ahLst/>
            <a:cxnLst/>
            <a:rect l="l" t="t" r="r" b="b"/>
            <a:pathLst>
              <a:path w="2571069" h="2229818">
                <a:moveTo>
                  <a:pt x="0" y="0"/>
                </a:moveTo>
                <a:lnTo>
                  <a:pt x="2571069" y="0"/>
                </a:lnTo>
                <a:lnTo>
                  <a:pt x="2571069" y="2229818"/>
                </a:lnTo>
                <a:lnTo>
                  <a:pt x="0" y="22298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441452" y="531048"/>
            <a:ext cx="3788634" cy="3285779"/>
          </a:xfrm>
          <a:custGeom>
            <a:avLst/>
            <a:gdLst/>
            <a:ahLst/>
            <a:cxnLst/>
            <a:rect l="l" t="t" r="r" b="b"/>
            <a:pathLst>
              <a:path w="3788634" h="3285779">
                <a:moveTo>
                  <a:pt x="0" y="0"/>
                </a:moveTo>
                <a:lnTo>
                  <a:pt x="3788633" y="0"/>
                </a:lnTo>
                <a:lnTo>
                  <a:pt x="3788633" y="3285779"/>
                </a:lnTo>
                <a:lnTo>
                  <a:pt x="0" y="32857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395737" y="7689893"/>
            <a:ext cx="2382249" cy="2066059"/>
          </a:xfrm>
          <a:custGeom>
            <a:avLst/>
            <a:gdLst/>
            <a:ahLst/>
            <a:cxnLst/>
            <a:rect l="l" t="t" r="r" b="b"/>
            <a:pathLst>
              <a:path w="2382249" h="2066059">
                <a:moveTo>
                  <a:pt x="0" y="0"/>
                </a:moveTo>
                <a:lnTo>
                  <a:pt x="2382249" y="0"/>
                </a:lnTo>
                <a:lnTo>
                  <a:pt x="2382249" y="2066059"/>
                </a:lnTo>
                <a:lnTo>
                  <a:pt x="0" y="20660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2508520" y="6724363"/>
            <a:ext cx="2921730" cy="2533937"/>
          </a:xfrm>
          <a:custGeom>
            <a:avLst/>
            <a:gdLst/>
            <a:ahLst/>
            <a:cxnLst/>
            <a:rect l="l" t="t" r="r" b="b"/>
            <a:pathLst>
              <a:path w="2921730" h="2533937">
                <a:moveTo>
                  <a:pt x="0" y="0"/>
                </a:moveTo>
                <a:lnTo>
                  <a:pt x="2921730" y="0"/>
                </a:lnTo>
                <a:lnTo>
                  <a:pt x="2921730" y="2533937"/>
                </a:lnTo>
                <a:lnTo>
                  <a:pt x="0" y="25339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329703" y="4012364"/>
            <a:ext cx="3833129" cy="3324368"/>
          </a:xfrm>
          <a:custGeom>
            <a:avLst/>
            <a:gdLst/>
            <a:ahLst/>
            <a:cxnLst/>
            <a:rect l="l" t="t" r="r" b="b"/>
            <a:pathLst>
              <a:path w="3833129" h="3324368">
                <a:moveTo>
                  <a:pt x="0" y="0"/>
                </a:moveTo>
                <a:lnTo>
                  <a:pt x="3833129" y="0"/>
                </a:lnTo>
                <a:lnTo>
                  <a:pt x="3833129" y="3324368"/>
                </a:lnTo>
                <a:lnTo>
                  <a:pt x="0" y="3324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3752834" y="216723"/>
            <a:ext cx="12550255" cy="1376752"/>
          </a:xfrm>
          <a:prstGeom prst="rect">
            <a:avLst/>
          </a:prstGeom>
        </p:spPr>
        <p:txBody>
          <a:bodyPr lIns="0" tIns="0" rIns="0" bIns="0" rtlCol="0" anchor="t">
            <a:spAutoFit/>
          </a:bodyPr>
          <a:lstStyle/>
          <a:p>
            <a:pPr algn="ctr">
              <a:lnSpc>
                <a:spcPts val="9766"/>
              </a:lnSpc>
            </a:pPr>
            <a:r>
              <a:rPr lang="en-US" sz="6976">
                <a:solidFill>
                  <a:srgbClr val="F4570B"/>
                </a:solidFill>
                <a:latin typeface="TAN Tangkiwood"/>
                <a:ea typeface="TAN Tangkiwood"/>
                <a:cs typeface="TAN Tangkiwood"/>
                <a:sym typeface="TAN Tangkiwood"/>
              </a:rPr>
              <a:t>FLYER KEGIATAN PIM</a:t>
            </a:r>
          </a:p>
        </p:txBody>
      </p:sp>
      <p:grpSp>
        <p:nvGrpSpPr>
          <p:cNvPr id="12" name="Group 12"/>
          <p:cNvGrpSpPr/>
          <p:nvPr/>
        </p:nvGrpSpPr>
        <p:grpSpPr>
          <a:xfrm>
            <a:off x="-4520021" y="-205806"/>
            <a:ext cx="9314502" cy="2049951"/>
            <a:chOff x="0" y="0"/>
            <a:chExt cx="2784716" cy="612865"/>
          </a:xfrm>
        </p:grpSpPr>
        <p:sp>
          <p:nvSpPr>
            <p:cNvPr id="13" name="Freeform 13"/>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14" name="TextBox 14"/>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grpSp>
        <p:nvGrpSpPr>
          <p:cNvPr id="15" name="Group 15"/>
          <p:cNvGrpSpPr/>
          <p:nvPr/>
        </p:nvGrpSpPr>
        <p:grpSpPr>
          <a:xfrm>
            <a:off x="349674" y="26878"/>
            <a:ext cx="4224740" cy="1712492"/>
            <a:chOff x="0" y="0"/>
            <a:chExt cx="5632986" cy="2283323"/>
          </a:xfrm>
        </p:grpSpPr>
        <p:sp>
          <p:nvSpPr>
            <p:cNvPr id="16" name="Freeform 16"/>
            <p:cNvSpPr/>
            <p:nvPr/>
          </p:nvSpPr>
          <p:spPr>
            <a:xfrm>
              <a:off x="0" y="449542"/>
              <a:ext cx="1399573" cy="1572948"/>
            </a:xfrm>
            <a:custGeom>
              <a:avLst/>
              <a:gdLst/>
              <a:ahLst/>
              <a:cxnLst/>
              <a:rect l="l" t="t" r="r" b="b"/>
              <a:pathLst>
                <a:path w="1399573" h="1572948">
                  <a:moveTo>
                    <a:pt x="0" y="0"/>
                  </a:moveTo>
                  <a:lnTo>
                    <a:pt x="1399573" y="0"/>
                  </a:lnTo>
                  <a:lnTo>
                    <a:pt x="1399573" y="1572948"/>
                  </a:lnTo>
                  <a:lnTo>
                    <a:pt x="0" y="1572948"/>
                  </a:lnTo>
                  <a:lnTo>
                    <a:pt x="0" y="0"/>
                  </a:lnTo>
                  <a:close/>
                </a:path>
              </a:pathLst>
            </a:custGeom>
            <a:blipFill>
              <a:blip r:embed="rId6"/>
              <a:stretch>
                <a:fillRect l="-157" r="-157"/>
              </a:stretch>
            </a:blipFill>
          </p:spPr>
          <p:txBody>
            <a:bodyPr/>
            <a:lstStyle/>
            <a:p>
              <a:endParaRPr lang="en-US"/>
            </a:p>
          </p:txBody>
        </p:sp>
        <p:sp>
          <p:nvSpPr>
            <p:cNvPr id="17" name="Freeform 17"/>
            <p:cNvSpPr/>
            <p:nvPr/>
          </p:nvSpPr>
          <p:spPr>
            <a:xfrm>
              <a:off x="1747233" y="487642"/>
              <a:ext cx="1811481" cy="1572948"/>
            </a:xfrm>
            <a:custGeom>
              <a:avLst/>
              <a:gdLst/>
              <a:ahLst/>
              <a:cxnLst/>
              <a:rect l="l" t="t" r="r" b="b"/>
              <a:pathLst>
                <a:path w="1811481" h="1572948">
                  <a:moveTo>
                    <a:pt x="0" y="0"/>
                  </a:moveTo>
                  <a:lnTo>
                    <a:pt x="1811482" y="0"/>
                  </a:lnTo>
                  <a:lnTo>
                    <a:pt x="1811482" y="1572948"/>
                  </a:lnTo>
                  <a:lnTo>
                    <a:pt x="0" y="1572948"/>
                  </a:lnTo>
                  <a:lnTo>
                    <a:pt x="0" y="0"/>
                  </a:lnTo>
                  <a:close/>
                </a:path>
              </a:pathLst>
            </a:custGeom>
            <a:blipFill>
              <a:blip r:embed="rId7"/>
              <a:stretch>
                <a:fillRect t="-7582" b="-7582"/>
              </a:stretch>
            </a:blipFill>
          </p:spPr>
          <p:txBody>
            <a:bodyPr/>
            <a:lstStyle/>
            <a:p>
              <a:endParaRPr lang="en-US"/>
            </a:p>
          </p:txBody>
        </p:sp>
        <p:sp>
          <p:nvSpPr>
            <p:cNvPr id="18" name="Freeform 18"/>
            <p:cNvSpPr/>
            <p:nvPr/>
          </p:nvSpPr>
          <p:spPr>
            <a:xfrm>
              <a:off x="3618833" y="0"/>
              <a:ext cx="2014153" cy="2283323"/>
            </a:xfrm>
            <a:custGeom>
              <a:avLst/>
              <a:gdLst/>
              <a:ahLst/>
              <a:cxnLst/>
              <a:rect l="l" t="t" r="r" b="b"/>
              <a:pathLst>
                <a:path w="2014153" h="2283323">
                  <a:moveTo>
                    <a:pt x="0" y="0"/>
                  </a:moveTo>
                  <a:lnTo>
                    <a:pt x="2014153" y="0"/>
                  </a:lnTo>
                  <a:lnTo>
                    <a:pt x="2014153" y="2283323"/>
                  </a:lnTo>
                  <a:lnTo>
                    <a:pt x="0" y="2283323"/>
                  </a:lnTo>
                  <a:lnTo>
                    <a:pt x="0" y="0"/>
                  </a:lnTo>
                  <a:close/>
                </a:path>
              </a:pathLst>
            </a:custGeom>
            <a:blipFill>
              <a:blip r:embed="rId8"/>
              <a:stretch>
                <a:fillRect l="-20229" r="-10718" b="-15511"/>
              </a:stretch>
            </a:blipFill>
          </p:spPr>
          <p:txBody>
            <a:bodyPr/>
            <a:lstStyle/>
            <a:p>
              <a:endParaRPr lang="en-US"/>
            </a:p>
          </p:txBody>
        </p:sp>
      </p:grpSp>
      <p:sp>
        <p:nvSpPr>
          <p:cNvPr id="19" name="Freeform 19"/>
          <p:cNvSpPr/>
          <p:nvPr/>
        </p:nvSpPr>
        <p:spPr>
          <a:xfrm rot="-590755">
            <a:off x="12243739" y="7234917"/>
            <a:ext cx="8502132" cy="4003731"/>
          </a:xfrm>
          <a:custGeom>
            <a:avLst/>
            <a:gdLst/>
            <a:ahLst/>
            <a:cxnLst/>
            <a:rect l="l" t="t" r="r" b="b"/>
            <a:pathLst>
              <a:path w="8502132" h="4003731">
                <a:moveTo>
                  <a:pt x="0" y="0"/>
                </a:moveTo>
                <a:lnTo>
                  <a:pt x="8502132" y="0"/>
                </a:lnTo>
                <a:lnTo>
                  <a:pt x="8502132" y="4003731"/>
                </a:lnTo>
                <a:lnTo>
                  <a:pt x="0" y="40037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20" name="Group 20"/>
          <p:cNvGrpSpPr/>
          <p:nvPr/>
        </p:nvGrpSpPr>
        <p:grpSpPr>
          <a:xfrm>
            <a:off x="16991838" y="6724363"/>
            <a:ext cx="682539" cy="682539"/>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22" name="TextBox 22"/>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sp>
        <p:nvSpPr>
          <p:cNvPr id="23" name="Freeform 23"/>
          <p:cNvSpPr/>
          <p:nvPr/>
        </p:nvSpPr>
        <p:spPr>
          <a:xfrm>
            <a:off x="16011597" y="6537473"/>
            <a:ext cx="2276403" cy="979438"/>
          </a:xfrm>
          <a:custGeom>
            <a:avLst/>
            <a:gdLst/>
            <a:ahLst/>
            <a:cxnLst/>
            <a:rect l="l" t="t" r="r" b="b"/>
            <a:pathLst>
              <a:path w="2276403" h="979438">
                <a:moveTo>
                  <a:pt x="0" y="0"/>
                </a:moveTo>
                <a:lnTo>
                  <a:pt x="2276403" y="0"/>
                </a:lnTo>
                <a:lnTo>
                  <a:pt x="2276403" y="979438"/>
                </a:lnTo>
                <a:lnTo>
                  <a:pt x="0" y="979438"/>
                </a:lnTo>
                <a:lnTo>
                  <a:pt x="0" y="0"/>
                </a:lnTo>
                <a:close/>
              </a:path>
            </a:pathLst>
          </a:custGeom>
          <a:blipFill>
            <a:blip r:embed="rId11"/>
            <a:stretch>
              <a:fillRect t="-66209" b="-66209"/>
            </a:stretch>
          </a:blipFill>
        </p:spPr>
        <p:txBody>
          <a:bodyPr/>
          <a:lstStyle/>
          <a:p>
            <a:endParaRPr lang="en-US"/>
          </a:p>
        </p:txBody>
      </p:sp>
      <p:grpSp>
        <p:nvGrpSpPr>
          <p:cNvPr id="24" name="Group 24"/>
          <p:cNvGrpSpPr/>
          <p:nvPr/>
        </p:nvGrpSpPr>
        <p:grpSpPr>
          <a:xfrm rot="-183976">
            <a:off x="15732756" y="8734246"/>
            <a:ext cx="557680" cy="487970"/>
            <a:chOff x="0" y="0"/>
            <a:chExt cx="812800" cy="711200"/>
          </a:xfrm>
        </p:grpSpPr>
        <p:sp>
          <p:nvSpPr>
            <p:cNvPr id="25" name="Freeform 25"/>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26" name="TextBox 26"/>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sp>
        <p:nvSpPr>
          <p:cNvPr id="27" name="Freeform 27"/>
          <p:cNvSpPr/>
          <p:nvPr/>
        </p:nvSpPr>
        <p:spPr>
          <a:xfrm>
            <a:off x="1028700" y="2044989"/>
            <a:ext cx="5449080" cy="7710963"/>
          </a:xfrm>
          <a:custGeom>
            <a:avLst/>
            <a:gdLst/>
            <a:ahLst/>
            <a:cxnLst/>
            <a:rect l="l" t="t" r="r" b="b"/>
            <a:pathLst>
              <a:path w="5449080" h="7710963">
                <a:moveTo>
                  <a:pt x="0" y="0"/>
                </a:moveTo>
                <a:lnTo>
                  <a:pt x="5449080" y="0"/>
                </a:lnTo>
                <a:lnTo>
                  <a:pt x="5449080" y="7710963"/>
                </a:lnTo>
                <a:lnTo>
                  <a:pt x="0" y="7710963"/>
                </a:lnTo>
                <a:lnTo>
                  <a:pt x="0" y="0"/>
                </a:lnTo>
                <a:close/>
              </a:path>
            </a:pathLst>
          </a:custGeom>
          <a:blipFill>
            <a:blip r:embed="rId12"/>
            <a:stretch>
              <a:fillRect/>
            </a:stretch>
          </a:blipFill>
        </p:spPr>
        <p:txBody>
          <a:bodyPr/>
          <a:lstStyle/>
          <a:p>
            <a:endParaRPr lang="en-US"/>
          </a:p>
        </p:txBody>
      </p:sp>
      <p:sp>
        <p:nvSpPr>
          <p:cNvPr id="28" name="Freeform 28"/>
          <p:cNvSpPr/>
          <p:nvPr/>
        </p:nvSpPr>
        <p:spPr>
          <a:xfrm>
            <a:off x="6951804" y="2044989"/>
            <a:ext cx="5455506" cy="7710963"/>
          </a:xfrm>
          <a:custGeom>
            <a:avLst/>
            <a:gdLst/>
            <a:ahLst/>
            <a:cxnLst/>
            <a:rect l="l" t="t" r="r" b="b"/>
            <a:pathLst>
              <a:path w="5455506" h="7710963">
                <a:moveTo>
                  <a:pt x="0" y="0"/>
                </a:moveTo>
                <a:lnTo>
                  <a:pt x="5455506" y="0"/>
                </a:lnTo>
                <a:lnTo>
                  <a:pt x="5455506" y="7710963"/>
                </a:lnTo>
                <a:lnTo>
                  <a:pt x="0" y="7710963"/>
                </a:lnTo>
                <a:lnTo>
                  <a:pt x="0" y="0"/>
                </a:lnTo>
                <a:close/>
              </a:path>
            </a:pathLst>
          </a:custGeom>
          <a:blipFill>
            <a:blip r:embed="rId13"/>
            <a:stretch>
              <a:fillRect/>
            </a:stretch>
          </a:blipFill>
        </p:spPr>
        <p:txBody>
          <a:bodyPr/>
          <a:lstStyle/>
          <a:p>
            <a:endParaRPr lang="en-US"/>
          </a:p>
        </p:txBody>
      </p:sp>
      <p:grpSp>
        <p:nvGrpSpPr>
          <p:cNvPr id="29" name="Group 29"/>
          <p:cNvGrpSpPr/>
          <p:nvPr/>
        </p:nvGrpSpPr>
        <p:grpSpPr>
          <a:xfrm>
            <a:off x="12962177" y="2883537"/>
            <a:ext cx="4370930" cy="5510586"/>
            <a:chOff x="0" y="-95251"/>
            <a:chExt cx="5827907" cy="7347447"/>
          </a:xfrm>
        </p:grpSpPr>
        <p:sp>
          <p:nvSpPr>
            <p:cNvPr id="30" name="Freeform 30"/>
            <p:cNvSpPr/>
            <p:nvPr/>
          </p:nvSpPr>
          <p:spPr>
            <a:xfrm>
              <a:off x="0" y="1117557"/>
              <a:ext cx="5827907" cy="6134639"/>
            </a:xfrm>
            <a:custGeom>
              <a:avLst/>
              <a:gdLst/>
              <a:ahLst/>
              <a:cxnLst/>
              <a:rect l="l" t="t" r="r" b="b"/>
              <a:pathLst>
                <a:path w="5827907" h="6134639">
                  <a:moveTo>
                    <a:pt x="0" y="0"/>
                  </a:moveTo>
                  <a:lnTo>
                    <a:pt x="5827907" y="0"/>
                  </a:lnTo>
                  <a:lnTo>
                    <a:pt x="5827907" y="6134638"/>
                  </a:lnTo>
                  <a:lnTo>
                    <a:pt x="0" y="61346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31" name="TextBox 31"/>
            <p:cNvSpPr txBox="1"/>
            <p:nvPr/>
          </p:nvSpPr>
          <p:spPr>
            <a:xfrm>
              <a:off x="0" y="-95251"/>
              <a:ext cx="5368628" cy="1039259"/>
            </a:xfrm>
            <a:prstGeom prst="rect">
              <a:avLst/>
            </a:prstGeom>
          </p:spPr>
          <p:txBody>
            <a:bodyPr lIns="0" tIns="0" rIns="0" bIns="0" rtlCol="0" anchor="t">
              <a:spAutoFit/>
            </a:bodyPr>
            <a:lstStyle/>
            <a:p>
              <a:pPr algn="ctr">
                <a:lnSpc>
                  <a:spcPts val="6313"/>
                </a:lnSpc>
              </a:pPr>
              <a:r>
                <a:rPr lang="en-US" sz="4509" dirty="0">
                  <a:latin typeface="League Spartan"/>
                  <a:ea typeface="League Spartan"/>
                  <a:cs typeface="League Spartan"/>
                  <a:sym typeface="League Spartan"/>
                </a:rPr>
                <a:t> Guide Book </a:t>
              </a:r>
            </a:p>
          </p:txBody>
        </p:sp>
        <p:sp>
          <p:nvSpPr>
            <p:cNvPr id="32" name="Freeform 32"/>
            <p:cNvSpPr/>
            <p:nvPr/>
          </p:nvSpPr>
          <p:spPr>
            <a:xfrm>
              <a:off x="560303" y="1432983"/>
              <a:ext cx="4484938" cy="4432174"/>
            </a:xfrm>
            <a:custGeom>
              <a:avLst/>
              <a:gdLst/>
              <a:ahLst/>
              <a:cxnLst/>
              <a:rect l="l" t="t" r="r" b="b"/>
              <a:pathLst>
                <a:path w="4484938" h="4432174">
                  <a:moveTo>
                    <a:pt x="0" y="0"/>
                  </a:moveTo>
                  <a:lnTo>
                    <a:pt x="4484938" y="0"/>
                  </a:lnTo>
                  <a:lnTo>
                    <a:pt x="4484938" y="4432174"/>
                  </a:lnTo>
                  <a:lnTo>
                    <a:pt x="0" y="4432174"/>
                  </a:lnTo>
                  <a:lnTo>
                    <a:pt x="0" y="0"/>
                  </a:lnTo>
                  <a:close/>
                </a:path>
              </a:pathLst>
            </a:custGeom>
            <a:blipFill>
              <a:blip r:embed="rId16"/>
              <a:stretch>
                <a:fillRect l="-8077" t="-8289" r="-7470" b="-8633"/>
              </a:stretch>
            </a:blipFill>
          </p:spPr>
          <p:txBody>
            <a:bodyPr/>
            <a:lstStyle/>
            <a:p>
              <a:endParaRPr 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979482">
            <a:off x="-2440633" y="-3754964"/>
            <a:ext cx="19565345" cy="19565345"/>
          </a:xfrm>
          <a:custGeom>
            <a:avLst/>
            <a:gdLst/>
            <a:ahLst/>
            <a:cxnLst/>
            <a:rect l="l" t="t" r="r" b="b"/>
            <a:pathLst>
              <a:path w="19565345" h="19565345">
                <a:moveTo>
                  <a:pt x="0" y="0"/>
                </a:moveTo>
                <a:lnTo>
                  <a:pt x="19565344" y="0"/>
                </a:lnTo>
                <a:lnTo>
                  <a:pt x="19565344" y="19565345"/>
                </a:lnTo>
                <a:lnTo>
                  <a:pt x="0" y="195653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rot="-5400000">
            <a:off x="4245820" y="-3257528"/>
            <a:ext cx="9224904" cy="16802057"/>
            <a:chOff x="0" y="0"/>
            <a:chExt cx="4656806" cy="8481814"/>
          </a:xfrm>
        </p:grpSpPr>
        <p:sp>
          <p:nvSpPr>
            <p:cNvPr id="4" name="Freeform 4"/>
            <p:cNvSpPr/>
            <p:nvPr/>
          </p:nvSpPr>
          <p:spPr>
            <a:xfrm>
              <a:off x="0" y="0"/>
              <a:ext cx="4656806" cy="8481814"/>
            </a:xfrm>
            <a:custGeom>
              <a:avLst/>
              <a:gdLst/>
              <a:ahLst/>
              <a:cxnLst/>
              <a:rect l="l" t="t" r="r" b="b"/>
              <a:pathLst>
                <a:path w="4656806" h="8481814">
                  <a:moveTo>
                    <a:pt x="17624" y="0"/>
                  </a:moveTo>
                  <a:lnTo>
                    <a:pt x="4639182" y="0"/>
                  </a:lnTo>
                  <a:cubicBezTo>
                    <a:pt x="4643856" y="0"/>
                    <a:pt x="4648339" y="1857"/>
                    <a:pt x="4651644" y="5162"/>
                  </a:cubicBezTo>
                  <a:cubicBezTo>
                    <a:pt x="4654950" y="8467"/>
                    <a:pt x="4656806" y="12950"/>
                    <a:pt x="4656806" y="17624"/>
                  </a:cubicBezTo>
                  <a:lnTo>
                    <a:pt x="4656806" y="8464190"/>
                  </a:lnTo>
                  <a:cubicBezTo>
                    <a:pt x="4656806" y="8468864"/>
                    <a:pt x="4654950" y="8473347"/>
                    <a:pt x="4651644" y="8476652"/>
                  </a:cubicBezTo>
                  <a:cubicBezTo>
                    <a:pt x="4648339" y="8479958"/>
                    <a:pt x="4643856" y="8481814"/>
                    <a:pt x="4639182" y="8481814"/>
                  </a:cubicBezTo>
                  <a:lnTo>
                    <a:pt x="17624" y="8481814"/>
                  </a:lnTo>
                  <a:cubicBezTo>
                    <a:pt x="12950" y="8481814"/>
                    <a:pt x="8467" y="8479958"/>
                    <a:pt x="5162" y="8476652"/>
                  </a:cubicBezTo>
                  <a:cubicBezTo>
                    <a:pt x="1857" y="8473347"/>
                    <a:pt x="0" y="8468864"/>
                    <a:pt x="0" y="8464190"/>
                  </a:cubicBezTo>
                  <a:lnTo>
                    <a:pt x="0" y="17624"/>
                  </a:lnTo>
                  <a:cubicBezTo>
                    <a:pt x="0" y="12950"/>
                    <a:pt x="1857" y="8467"/>
                    <a:pt x="5162" y="5162"/>
                  </a:cubicBezTo>
                  <a:cubicBezTo>
                    <a:pt x="8467" y="1857"/>
                    <a:pt x="12950" y="0"/>
                    <a:pt x="17624" y="0"/>
                  </a:cubicBezTo>
                  <a:close/>
                </a:path>
              </a:pathLst>
            </a:custGeom>
            <a:gradFill rotWithShape="1">
              <a:gsLst>
                <a:gs pos="0">
                  <a:srgbClr val="E2C299">
                    <a:alpha val="100000"/>
                  </a:srgbClr>
                </a:gs>
                <a:gs pos="50000">
                  <a:srgbClr val="FFFFFF">
                    <a:alpha val="100000"/>
                  </a:srgbClr>
                </a:gs>
                <a:gs pos="100000">
                  <a:srgbClr val="E5C99B">
                    <a:alpha val="100000"/>
                  </a:srgbClr>
                </a:gs>
              </a:gsLst>
              <a:lin ang="0"/>
            </a:gradFill>
          </p:spPr>
          <p:txBody>
            <a:bodyPr/>
            <a:lstStyle/>
            <a:p>
              <a:endParaRPr lang="en-US"/>
            </a:p>
          </p:txBody>
        </p:sp>
        <p:sp>
          <p:nvSpPr>
            <p:cNvPr id="5" name="TextBox 5"/>
            <p:cNvSpPr txBox="1"/>
            <p:nvPr/>
          </p:nvSpPr>
          <p:spPr>
            <a:xfrm>
              <a:off x="0" y="-76200"/>
              <a:ext cx="4656806" cy="8558014"/>
            </a:xfrm>
            <a:prstGeom prst="rect">
              <a:avLst/>
            </a:prstGeom>
          </p:spPr>
          <p:txBody>
            <a:bodyPr lIns="87409" tIns="87409" rIns="87409" bIns="87409" rtlCol="0" anchor="ctr"/>
            <a:lstStyle/>
            <a:p>
              <a:pPr algn="ctr">
                <a:lnSpc>
                  <a:spcPts val="3500"/>
                </a:lnSpc>
              </a:pPr>
              <a:endParaRPr/>
            </a:p>
          </p:txBody>
        </p:sp>
      </p:grpSp>
      <p:sp>
        <p:nvSpPr>
          <p:cNvPr id="6" name="Freeform 6"/>
          <p:cNvSpPr/>
          <p:nvPr/>
        </p:nvSpPr>
        <p:spPr>
          <a:xfrm>
            <a:off x="2061647" y="2800492"/>
            <a:ext cx="2571069" cy="2229818"/>
          </a:xfrm>
          <a:custGeom>
            <a:avLst/>
            <a:gdLst/>
            <a:ahLst/>
            <a:cxnLst/>
            <a:rect l="l" t="t" r="r" b="b"/>
            <a:pathLst>
              <a:path w="2571069" h="2229818">
                <a:moveTo>
                  <a:pt x="0" y="0"/>
                </a:moveTo>
                <a:lnTo>
                  <a:pt x="2571069" y="0"/>
                </a:lnTo>
                <a:lnTo>
                  <a:pt x="2571069" y="2229818"/>
                </a:lnTo>
                <a:lnTo>
                  <a:pt x="0" y="22298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441452" y="531048"/>
            <a:ext cx="3788634" cy="3285779"/>
          </a:xfrm>
          <a:custGeom>
            <a:avLst/>
            <a:gdLst/>
            <a:ahLst/>
            <a:cxnLst/>
            <a:rect l="l" t="t" r="r" b="b"/>
            <a:pathLst>
              <a:path w="3788634" h="3285779">
                <a:moveTo>
                  <a:pt x="0" y="0"/>
                </a:moveTo>
                <a:lnTo>
                  <a:pt x="3788633" y="0"/>
                </a:lnTo>
                <a:lnTo>
                  <a:pt x="3788633" y="3285779"/>
                </a:lnTo>
                <a:lnTo>
                  <a:pt x="0" y="32857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395737" y="7689893"/>
            <a:ext cx="2382249" cy="2066059"/>
          </a:xfrm>
          <a:custGeom>
            <a:avLst/>
            <a:gdLst/>
            <a:ahLst/>
            <a:cxnLst/>
            <a:rect l="l" t="t" r="r" b="b"/>
            <a:pathLst>
              <a:path w="2382249" h="2066059">
                <a:moveTo>
                  <a:pt x="0" y="0"/>
                </a:moveTo>
                <a:lnTo>
                  <a:pt x="2382249" y="0"/>
                </a:lnTo>
                <a:lnTo>
                  <a:pt x="2382249" y="2066059"/>
                </a:lnTo>
                <a:lnTo>
                  <a:pt x="0" y="20660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2508520" y="6724363"/>
            <a:ext cx="2921730" cy="2533937"/>
          </a:xfrm>
          <a:custGeom>
            <a:avLst/>
            <a:gdLst/>
            <a:ahLst/>
            <a:cxnLst/>
            <a:rect l="l" t="t" r="r" b="b"/>
            <a:pathLst>
              <a:path w="2921730" h="2533937">
                <a:moveTo>
                  <a:pt x="0" y="0"/>
                </a:moveTo>
                <a:lnTo>
                  <a:pt x="2921730" y="0"/>
                </a:lnTo>
                <a:lnTo>
                  <a:pt x="2921730" y="2533937"/>
                </a:lnTo>
                <a:lnTo>
                  <a:pt x="0" y="25339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329703" y="4012364"/>
            <a:ext cx="3833129" cy="3324368"/>
          </a:xfrm>
          <a:custGeom>
            <a:avLst/>
            <a:gdLst/>
            <a:ahLst/>
            <a:cxnLst/>
            <a:rect l="l" t="t" r="r" b="b"/>
            <a:pathLst>
              <a:path w="3833129" h="3324368">
                <a:moveTo>
                  <a:pt x="0" y="0"/>
                </a:moveTo>
                <a:lnTo>
                  <a:pt x="3833129" y="0"/>
                </a:lnTo>
                <a:lnTo>
                  <a:pt x="3833129" y="3324368"/>
                </a:lnTo>
                <a:lnTo>
                  <a:pt x="0" y="3324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3752834" y="216723"/>
            <a:ext cx="12550255" cy="1376752"/>
          </a:xfrm>
          <a:prstGeom prst="rect">
            <a:avLst/>
          </a:prstGeom>
        </p:spPr>
        <p:txBody>
          <a:bodyPr lIns="0" tIns="0" rIns="0" bIns="0" rtlCol="0" anchor="t">
            <a:spAutoFit/>
          </a:bodyPr>
          <a:lstStyle/>
          <a:p>
            <a:pPr algn="ctr">
              <a:lnSpc>
                <a:spcPts val="9766"/>
              </a:lnSpc>
            </a:pPr>
            <a:r>
              <a:rPr lang="en-US" sz="6976">
                <a:solidFill>
                  <a:srgbClr val="F4570B"/>
                </a:solidFill>
                <a:latin typeface="TAN Tangkiwood"/>
                <a:ea typeface="TAN Tangkiwood"/>
                <a:cs typeface="TAN Tangkiwood"/>
                <a:sym typeface="TAN Tangkiwood"/>
              </a:rPr>
              <a:t>FLYER KEGIATAN PIS</a:t>
            </a:r>
          </a:p>
        </p:txBody>
      </p:sp>
      <p:grpSp>
        <p:nvGrpSpPr>
          <p:cNvPr id="12" name="Group 12"/>
          <p:cNvGrpSpPr/>
          <p:nvPr/>
        </p:nvGrpSpPr>
        <p:grpSpPr>
          <a:xfrm>
            <a:off x="-4520021" y="-205806"/>
            <a:ext cx="9314502" cy="2049951"/>
            <a:chOff x="0" y="0"/>
            <a:chExt cx="2784716" cy="612865"/>
          </a:xfrm>
        </p:grpSpPr>
        <p:sp>
          <p:nvSpPr>
            <p:cNvPr id="13" name="Freeform 13"/>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14" name="TextBox 14"/>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grpSp>
        <p:nvGrpSpPr>
          <p:cNvPr id="15" name="Group 15"/>
          <p:cNvGrpSpPr/>
          <p:nvPr/>
        </p:nvGrpSpPr>
        <p:grpSpPr>
          <a:xfrm>
            <a:off x="349674" y="26878"/>
            <a:ext cx="4224740" cy="1712492"/>
            <a:chOff x="0" y="0"/>
            <a:chExt cx="5632986" cy="2283323"/>
          </a:xfrm>
        </p:grpSpPr>
        <p:sp>
          <p:nvSpPr>
            <p:cNvPr id="16" name="Freeform 16"/>
            <p:cNvSpPr/>
            <p:nvPr/>
          </p:nvSpPr>
          <p:spPr>
            <a:xfrm>
              <a:off x="0" y="449542"/>
              <a:ext cx="1399573" cy="1572948"/>
            </a:xfrm>
            <a:custGeom>
              <a:avLst/>
              <a:gdLst/>
              <a:ahLst/>
              <a:cxnLst/>
              <a:rect l="l" t="t" r="r" b="b"/>
              <a:pathLst>
                <a:path w="1399573" h="1572948">
                  <a:moveTo>
                    <a:pt x="0" y="0"/>
                  </a:moveTo>
                  <a:lnTo>
                    <a:pt x="1399573" y="0"/>
                  </a:lnTo>
                  <a:lnTo>
                    <a:pt x="1399573" y="1572948"/>
                  </a:lnTo>
                  <a:lnTo>
                    <a:pt x="0" y="1572948"/>
                  </a:lnTo>
                  <a:lnTo>
                    <a:pt x="0" y="0"/>
                  </a:lnTo>
                  <a:close/>
                </a:path>
              </a:pathLst>
            </a:custGeom>
            <a:blipFill>
              <a:blip r:embed="rId6"/>
              <a:stretch>
                <a:fillRect l="-157" r="-157"/>
              </a:stretch>
            </a:blipFill>
          </p:spPr>
          <p:txBody>
            <a:bodyPr/>
            <a:lstStyle/>
            <a:p>
              <a:endParaRPr lang="en-US"/>
            </a:p>
          </p:txBody>
        </p:sp>
        <p:sp>
          <p:nvSpPr>
            <p:cNvPr id="17" name="Freeform 17"/>
            <p:cNvSpPr/>
            <p:nvPr/>
          </p:nvSpPr>
          <p:spPr>
            <a:xfrm>
              <a:off x="1747233" y="487642"/>
              <a:ext cx="1811481" cy="1572948"/>
            </a:xfrm>
            <a:custGeom>
              <a:avLst/>
              <a:gdLst/>
              <a:ahLst/>
              <a:cxnLst/>
              <a:rect l="l" t="t" r="r" b="b"/>
              <a:pathLst>
                <a:path w="1811481" h="1572948">
                  <a:moveTo>
                    <a:pt x="0" y="0"/>
                  </a:moveTo>
                  <a:lnTo>
                    <a:pt x="1811482" y="0"/>
                  </a:lnTo>
                  <a:lnTo>
                    <a:pt x="1811482" y="1572948"/>
                  </a:lnTo>
                  <a:lnTo>
                    <a:pt x="0" y="1572948"/>
                  </a:lnTo>
                  <a:lnTo>
                    <a:pt x="0" y="0"/>
                  </a:lnTo>
                  <a:close/>
                </a:path>
              </a:pathLst>
            </a:custGeom>
            <a:blipFill>
              <a:blip r:embed="rId7"/>
              <a:stretch>
                <a:fillRect t="-7582" b="-7582"/>
              </a:stretch>
            </a:blipFill>
          </p:spPr>
          <p:txBody>
            <a:bodyPr/>
            <a:lstStyle/>
            <a:p>
              <a:endParaRPr lang="en-US"/>
            </a:p>
          </p:txBody>
        </p:sp>
        <p:sp>
          <p:nvSpPr>
            <p:cNvPr id="18" name="Freeform 18"/>
            <p:cNvSpPr/>
            <p:nvPr/>
          </p:nvSpPr>
          <p:spPr>
            <a:xfrm>
              <a:off x="3618833" y="0"/>
              <a:ext cx="2014153" cy="2283323"/>
            </a:xfrm>
            <a:custGeom>
              <a:avLst/>
              <a:gdLst/>
              <a:ahLst/>
              <a:cxnLst/>
              <a:rect l="l" t="t" r="r" b="b"/>
              <a:pathLst>
                <a:path w="2014153" h="2283323">
                  <a:moveTo>
                    <a:pt x="0" y="0"/>
                  </a:moveTo>
                  <a:lnTo>
                    <a:pt x="2014153" y="0"/>
                  </a:lnTo>
                  <a:lnTo>
                    <a:pt x="2014153" y="2283323"/>
                  </a:lnTo>
                  <a:lnTo>
                    <a:pt x="0" y="2283323"/>
                  </a:lnTo>
                  <a:lnTo>
                    <a:pt x="0" y="0"/>
                  </a:lnTo>
                  <a:close/>
                </a:path>
              </a:pathLst>
            </a:custGeom>
            <a:blipFill>
              <a:blip r:embed="rId8"/>
              <a:stretch>
                <a:fillRect l="-20229" r="-10718" b="-15511"/>
              </a:stretch>
            </a:blipFill>
          </p:spPr>
          <p:txBody>
            <a:bodyPr/>
            <a:lstStyle/>
            <a:p>
              <a:endParaRPr lang="en-US"/>
            </a:p>
          </p:txBody>
        </p:sp>
      </p:grpSp>
      <p:sp>
        <p:nvSpPr>
          <p:cNvPr id="19" name="Freeform 19"/>
          <p:cNvSpPr/>
          <p:nvPr/>
        </p:nvSpPr>
        <p:spPr>
          <a:xfrm rot="-590755">
            <a:off x="12243739" y="7234917"/>
            <a:ext cx="8502132" cy="4003731"/>
          </a:xfrm>
          <a:custGeom>
            <a:avLst/>
            <a:gdLst/>
            <a:ahLst/>
            <a:cxnLst/>
            <a:rect l="l" t="t" r="r" b="b"/>
            <a:pathLst>
              <a:path w="8502132" h="4003731">
                <a:moveTo>
                  <a:pt x="0" y="0"/>
                </a:moveTo>
                <a:lnTo>
                  <a:pt x="8502132" y="0"/>
                </a:lnTo>
                <a:lnTo>
                  <a:pt x="8502132" y="4003731"/>
                </a:lnTo>
                <a:lnTo>
                  <a:pt x="0" y="40037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20" name="Group 20"/>
          <p:cNvGrpSpPr/>
          <p:nvPr/>
        </p:nvGrpSpPr>
        <p:grpSpPr>
          <a:xfrm>
            <a:off x="16991838" y="6724363"/>
            <a:ext cx="682539" cy="682539"/>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22" name="TextBox 22"/>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sp>
        <p:nvSpPr>
          <p:cNvPr id="23" name="Freeform 23"/>
          <p:cNvSpPr/>
          <p:nvPr/>
        </p:nvSpPr>
        <p:spPr>
          <a:xfrm>
            <a:off x="16011597" y="6537473"/>
            <a:ext cx="2276403" cy="979438"/>
          </a:xfrm>
          <a:custGeom>
            <a:avLst/>
            <a:gdLst/>
            <a:ahLst/>
            <a:cxnLst/>
            <a:rect l="l" t="t" r="r" b="b"/>
            <a:pathLst>
              <a:path w="2276403" h="979438">
                <a:moveTo>
                  <a:pt x="0" y="0"/>
                </a:moveTo>
                <a:lnTo>
                  <a:pt x="2276403" y="0"/>
                </a:lnTo>
                <a:lnTo>
                  <a:pt x="2276403" y="979438"/>
                </a:lnTo>
                <a:lnTo>
                  <a:pt x="0" y="979438"/>
                </a:lnTo>
                <a:lnTo>
                  <a:pt x="0" y="0"/>
                </a:lnTo>
                <a:close/>
              </a:path>
            </a:pathLst>
          </a:custGeom>
          <a:blipFill>
            <a:blip r:embed="rId11"/>
            <a:stretch>
              <a:fillRect t="-66209" b="-66209"/>
            </a:stretch>
          </a:blipFill>
        </p:spPr>
        <p:txBody>
          <a:bodyPr/>
          <a:lstStyle/>
          <a:p>
            <a:endParaRPr lang="en-US"/>
          </a:p>
        </p:txBody>
      </p:sp>
      <p:grpSp>
        <p:nvGrpSpPr>
          <p:cNvPr id="24" name="Group 24"/>
          <p:cNvGrpSpPr/>
          <p:nvPr/>
        </p:nvGrpSpPr>
        <p:grpSpPr>
          <a:xfrm rot="-183976">
            <a:off x="15732756" y="8734246"/>
            <a:ext cx="557680" cy="487970"/>
            <a:chOff x="0" y="0"/>
            <a:chExt cx="812800" cy="711200"/>
          </a:xfrm>
        </p:grpSpPr>
        <p:sp>
          <p:nvSpPr>
            <p:cNvPr id="25" name="Freeform 25"/>
            <p:cNvSpPr/>
            <p:nvPr/>
          </p:nvSpPr>
          <p:spPr>
            <a:xfrm>
              <a:off x="54628" y="80563"/>
              <a:ext cx="703545" cy="630637"/>
            </a:xfrm>
            <a:custGeom>
              <a:avLst/>
              <a:gdLst/>
              <a:ahLst/>
              <a:cxnLst/>
              <a:rect l="l" t="t" r="r" b="b"/>
              <a:pathLst>
                <a:path w="703545" h="630637">
                  <a:moveTo>
                    <a:pt x="420648" y="39970"/>
                  </a:moveTo>
                  <a:lnTo>
                    <a:pt x="689296" y="510104"/>
                  </a:lnTo>
                  <a:cubicBezTo>
                    <a:pt x="703544" y="535039"/>
                    <a:pt x="703442" y="565672"/>
                    <a:pt x="689028" y="590511"/>
                  </a:cubicBezTo>
                  <a:cubicBezTo>
                    <a:pt x="674613" y="615350"/>
                    <a:pt x="648066" y="630637"/>
                    <a:pt x="619348" y="630637"/>
                  </a:cubicBezTo>
                  <a:lnTo>
                    <a:pt x="84196" y="630637"/>
                  </a:lnTo>
                  <a:cubicBezTo>
                    <a:pt x="55478" y="630637"/>
                    <a:pt x="28931" y="615350"/>
                    <a:pt x="14516" y="590511"/>
                  </a:cubicBezTo>
                  <a:cubicBezTo>
                    <a:pt x="102" y="565672"/>
                    <a:pt x="0" y="535039"/>
                    <a:pt x="14248" y="510104"/>
                  </a:cubicBezTo>
                  <a:lnTo>
                    <a:pt x="282896" y="39970"/>
                  </a:lnTo>
                  <a:cubicBezTo>
                    <a:pt x="297020" y="15253"/>
                    <a:pt x="323305" y="0"/>
                    <a:pt x="351772" y="0"/>
                  </a:cubicBezTo>
                  <a:cubicBezTo>
                    <a:pt x="380239" y="0"/>
                    <a:pt x="406524" y="15253"/>
                    <a:pt x="420648" y="39970"/>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26" name="TextBox 26"/>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sp>
        <p:nvSpPr>
          <p:cNvPr id="27" name="Freeform 27"/>
          <p:cNvSpPr/>
          <p:nvPr/>
        </p:nvSpPr>
        <p:spPr>
          <a:xfrm>
            <a:off x="1028700" y="2044989"/>
            <a:ext cx="5449080" cy="7710963"/>
          </a:xfrm>
          <a:custGeom>
            <a:avLst/>
            <a:gdLst/>
            <a:ahLst/>
            <a:cxnLst/>
            <a:rect l="l" t="t" r="r" b="b"/>
            <a:pathLst>
              <a:path w="5449080" h="7710963">
                <a:moveTo>
                  <a:pt x="0" y="0"/>
                </a:moveTo>
                <a:lnTo>
                  <a:pt x="5449080" y="0"/>
                </a:lnTo>
                <a:lnTo>
                  <a:pt x="5449080" y="7710963"/>
                </a:lnTo>
                <a:lnTo>
                  <a:pt x="0" y="7710963"/>
                </a:lnTo>
                <a:lnTo>
                  <a:pt x="0" y="0"/>
                </a:lnTo>
                <a:close/>
              </a:path>
            </a:pathLst>
          </a:custGeom>
          <a:blipFill>
            <a:blip r:embed="rId12"/>
            <a:stretch>
              <a:fillRect/>
            </a:stretch>
          </a:blipFill>
        </p:spPr>
        <p:txBody>
          <a:bodyPr/>
          <a:lstStyle/>
          <a:p>
            <a:endParaRPr lang="en-US"/>
          </a:p>
        </p:txBody>
      </p:sp>
      <p:sp>
        <p:nvSpPr>
          <p:cNvPr id="28" name="Freeform 28"/>
          <p:cNvSpPr/>
          <p:nvPr/>
        </p:nvSpPr>
        <p:spPr>
          <a:xfrm>
            <a:off x="6895226" y="2044989"/>
            <a:ext cx="5455506" cy="7710963"/>
          </a:xfrm>
          <a:custGeom>
            <a:avLst/>
            <a:gdLst/>
            <a:ahLst/>
            <a:cxnLst/>
            <a:rect l="l" t="t" r="r" b="b"/>
            <a:pathLst>
              <a:path w="5455506" h="7710963">
                <a:moveTo>
                  <a:pt x="0" y="0"/>
                </a:moveTo>
                <a:lnTo>
                  <a:pt x="5455506" y="0"/>
                </a:lnTo>
                <a:lnTo>
                  <a:pt x="5455506" y="7710963"/>
                </a:lnTo>
                <a:lnTo>
                  <a:pt x="0" y="7710963"/>
                </a:lnTo>
                <a:lnTo>
                  <a:pt x="0" y="0"/>
                </a:lnTo>
                <a:close/>
              </a:path>
            </a:pathLst>
          </a:custGeom>
          <a:blipFill>
            <a:blip r:embed="rId13"/>
            <a:stretch>
              <a:fillRect/>
            </a:stretch>
          </a:blipFill>
        </p:spPr>
        <p:txBody>
          <a:bodyPr/>
          <a:lstStyle/>
          <a:p>
            <a:endParaRPr lang="en-US"/>
          </a:p>
        </p:txBody>
      </p:sp>
      <p:grpSp>
        <p:nvGrpSpPr>
          <p:cNvPr id="29" name="Group 29"/>
          <p:cNvGrpSpPr/>
          <p:nvPr/>
        </p:nvGrpSpPr>
        <p:grpSpPr>
          <a:xfrm>
            <a:off x="12962177" y="2883537"/>
            <a:ext cx="4370930" cy="5510586"/>
            <a:chOff x="0" y="-95251"/>
            <a:chExt cx="5827907" cy="7347447"/>
          </a:xfrm>
        </p:grpSpPr>
        <p:sp>
          <p:nvSpPr>
            <p:cNvPr id="30" name="Freeform 30"/>
            <p:cNvSpPr/>
            <p:nvPr/>
          </p:nvSpPr>
          <p:spPr>
            <a:xfrm>
              <a:off x="0" y="1117557"/>
              <a:ext cx="5827907" cy="6134639"/>
            </a:xfrm>
            <a:custGeom>
              <a:avLst/>
              <a:gdLst/>
              <a:ahLst/>
              <a:cxnLst/>
              <a:rect l="l" t="t" r="r" b="b"/>
              <a:pathLst>
                <a:path w="5827907" h="6134639">
                  <a:moveTo>
                    <a:pt x="0" y="0"/>
                  </a:moveTo>
                  <a:lnTo>
                    <a:pt x="5827907" y="0"/>
                  </a:lnTo>
                  <a:lnTo>
                    <a:pt x="5827907" y="6134638"/>
                  </a:lnTo>
                  <a:lnTo>
                    <a:pt x="0" y="61346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31" name="TextBox 31"/>
            <p:cNvSpPr txBox="1"/>
            <p:nvPr/>
          </p:nvSpPr>
          <p:spPr>
            <a:xfrm>
              <a:off x="0" y="-95251"/>
              <a:ext cx="5368628" cy="1039259"/>
            </a:xfrm>
            <a:prstGeom prst="rect">
              <a:avLst/>
            </a:prstGeom>
          </p:spPr>
          <p:txBody>
            <a:bodyPr lIns="0" tIns="0" rIns="0" bIns="0" rtlCol="0" anchor="t">
              <a:spAutoFit/>
            </a:bodyPr>
            <a:lstStyle/>
            <a:p>
              <a:pPr algn="ctr">
                <a:lnSpc>
                  <a:spcPts val="6313"/>
                </a:lnSpc>
              </a:pPr>
              <a:r>
                <a:rPr lang="en-US" sz="4509" dirty="0">
                  <a:latin typeface="League Spartan"/>
                  <a:ea typeface="League Spartan"/>
                  <a:cs typeface="League Spartan"/>
                  <a:sym typeface="League Spartan"/>
                </a:rPr>
                <a:t> Guide Book </a:t>
              </a:r>
            </a:p>
          </p:txBody>
        </p:sp>
        <p:sp>
          <p:nvSpPr>
            <p:cNvPr id="32" name="Freeform 32"/>
            <p:cNvSpPr/>
            <p:nvPr/>
          </p:nvSpPr>
          <p:spPr>
            <a:xfrm>
              <a:off x="589757" y="1546083"/>
              <a:ext cx="4453701" cy="4432289"/>
            </a:xfrm>
            <a:custGeom>
              <a:avLst/>
              <a:gdLst/>
              <a:ahLst/>
              <a:cxnLst/>
              <a:rect l="l" t="t" r="r" b="b"/>
              <a:pathLst>
                <a:path w="4453701" h="4432289">
                  <a:moveTo>
                    <a:pt x="0" y="0"/>
                  </a:moveTo>
                  <a:lnTo>
                    <a:pt x="4453701" y="0"/>
                  </a:lnTo>
                  <a:lnTo>
                    <a:pt x="4453701" y="4432290"/>
                  </a:lnTo>
                  <a:lnTo>
                    <a:pt x="0" y="4432290"/>
                  </a:lnTo>
                  <a:lnTo>
                    <a:pt x="0" y="0"/>
                  </a:lnTo>
                  <a:close/>
                </a:path>
              </a:pathLst>
            </a:custGeom>
            <a:blipFill>
              <a:blip r:embed="rId16"/>
              <a:stretch>
                <a:fillRect l="-7383" t="-7500" r="-7154" b="-7590"/>
              </a:stretch>
            </a:blipFill>
          </p:spPr>
          <p:txBody>
            <a:bodyPr/>
            <a:lstStyle/>
            <a:p>
              <a:endParaRPr 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CDF">
                <a:alpha val="100000"/>
              </a:srgbClr>
            </a:gs>
            <a:gs pos="100000">
              <a:srgbClr val="FFA970">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1546157">
            <a:off x="12486651" y="-2453290"/>
            <a:ext cx="9545299" cy="4494968"/>
          </a:xfrm>
          <a:custGeom>
            <a:avLst/>
            <a:gdLst/>
            <a:ahLst/>
            <a:cxnLst/>
            <a:rect l="l" t="t" r="r" b="b"/>
            <a:pathLst>
              <a:path w="9545299" h="4494968">
                <a:moveTo>
                  <a:pt x="0" y="0"/>
                </a:moveTo>
                <a:lnTo>
                  <a:pt x="9545298" y="0"/>
                </a:lnTo>
                <a:lnTo>
                  <a:pt x="9545298" y="4494968"/>
                </a:lnTo>
                <a:lnTo>
                  <a:pt x="0" y="449496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3052858">
            <a:off x="-5231457" y="4472074"/>
            <a:ext cx="12520315" cy="9947959"/>
          </a:xfrm>
          <a:custGeom>
            <a:avLst/>
            <a:gdLst/>
            <a:ahLst/>
            <a:cxnLst/>
            <a:rect l="l" t="t" r="r" b="b"/>
            <a:pathLst>
              <a:path w="12520315" h="9947959">
                <a:moveTo>
                  <a:pt x="0" y="0"/>
                </a:moveTo>
                <a:lnTo>
                  <a:pt x="12520314" y="0"/>
                </a:lnTo>
                <a:lnTo>
                  <a:pt x="12520314" y="9947959"/>
                </a:lnTo>
                <a:lnTo>
                  <a:pt x="0" y="99479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396437" y="2132193"/>
            <a:ext cx="632263" cy="1028070"/>
          </a:xfrm>
          <a:custGeom>
            <a:avLst/>
            <a:gdLst/>
            <a:ahLst/>
            <a:cxnLst/>
            <a:rect l="l" t="t" r="r" b="b"/>
            <a:pathLst>
              <a:path w="632263" h="1028070">
                <a:moveTo>
                  <a:pt x="0" y="0"/>
                </a:moveTo>
                <a:lnTo>
                  <a:pt x="632263" y="0"/>
                </a:lnTo>
                <a:lnTo>
                  <a:pt x="632263" y="1028070"/>
                </a:lnTo>
                <a:lnTo>
                  <a:pt x="0" y="10280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flipH="1" flipV="1">
            <a:off x="15018193" y="5340072"/>
            <a:ext cx="365808" cy="594810"/>
          </a:xfrm>
          <a:custGeom>
            <a:avLst/>
            <a:gdLst/>
            <a:ahLst/>
            <a:cxnLst/>
            <a:rect l="l" t="t" r="r" b="b"/>
            <a:pathLst>
              <a:path w="365808" h="594810">
                <a:moveTo>
                  <a:pt x="365808" y="594810"/>
                </a:moveTo>
                <a:lnTo>
                  <a:pt x="0" y="594810"/>
                </a:lnTo>
                <a:lnTo>
                  <a:pt x="0" y="0"/>
                </a:lnTo>
                <a:lnTo>
                  <a:pt x="365808" y="0"/>
                </a:lnTo>
                <a:lnTo>
                  <a:pt x="365808" y="59481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6" name="Group 6"/>
          <p:cNvGrpSpPr/>
          <p:nvPr/>
        </p:nvGrpSpPr>
        <p:grpSpPr>
          <a:xfrm>
            <a:off x="-4520021" y="-205806"/>
            <a:ext cx="9314502" cy="2049951"/>
            <a:chOff x="0" y="0"/>
            <a:chExt cx="2784716" cy="612865"/>
          </a:xfrm>
        </p:grpSpPr>
        <p:sp>
          <p:nvSpPr>
            <p:cNvPr id="7" name="Freeform 7"/>
            <p:cNvSpPr/>
            <p:nvPr/>
          </p:nvSpPr>
          <p:spPr>
            <a:xfrm>
              <a:off x="0" y="0"/>
              <a:ext cx="2784716" cy="612865"/>
            </a:xfrm>
            <a:custGeom>
              <a:avLst/>
              <a:gdLst/>
              <a:ahLst/>
              <a:cxnLst/>
              <a:rect l="l" t="t" r="r" b="b"/>
              <a:pathLst>
                <a:path w="2784716" h="612865">
                  <a:moveTo>
                    <a:pt x="141373" y="0"/>
                  </a:moveTo>
                  <a:lnTo>
                    <a:pt x="2643343" y="0"/>
                  </a:lnTo>
                  <a:cubicBezTo>
                    <a:pt x="2721421" y="0"/>
                    <a:pt x="2784716" y="63295"/>
                    <a:pt x="2784716" y="141373"/>
                  </a:cubicBezTo>
                  <a:lnTo>
                    <a:pt x="2784716" y="471492"/>
                  </a:lnTo>
                  <a:cubicBezTo>
                    <a:pt x="2784716" y="549570"/>
                    <a:pt x="2721421" y="612865"/>
                    <a:pt x="2643343" y="612865"/>
                  </a:cubicBezTo>
                  <a:lnTo>
                    <a:pt x="141373" y="612865"/>
                  </a:lnTo>
                  <a:cubicBezTo>
                    <a:pt x="63295" y="612865"/>
                    <a:pt x="0" y="549570"/>
                    <a:pt x="0" y="471492"/>
                  </a:cubicBezTo>
                  <a:lnTo>
                    <a:pt x="0" y="141373"/>
                  </a:lnTo>
                  <a:cubicBezTo>
                    <a:pt x="0" y="63295"/>
                    <a:pt x="63295" y="0"/>
                    <a:pt x="141373" y="0"/>
                  </a:cubicBezTo>
                  <a:close/>
                </a:path>
              </a:pathLst>
            </a:custGeom>
            <a:solidFill>
              <a:srgbClr val="FFFFFF"/>
            </a:solidFill>
          </p:spPr>
          <p:txBody>
            <a:bodyPr/>
            <a:lstStyle/>
            <a:p>
              <a:endParaRPr lang="en-US"/>
            </a:p>
          </p:txBody>
        </p:sp>
        <p:sp>
          <p:nvSpPr>
            <p:cNvPr id="8" name="TextBox 8"/>
            <p:cNvSpPr txBox="1"/>
            <p:nvPr/>
          </p:nvSpPr>
          <p:spPr>
            <a:xfrm>
              <a:off x="0" y="-38100"/>
              <a:ext cx="2784716" cy="650965"/>
            </a:xfrm>
            <a:prstGeom prst="rect">
              <a:avLst/>
            </a:prstGeom>
          </p:spPr>
          <p:txBody>
            <a:bodyPr lIns="86405" tIns="86405" rIns="86405" bIns="86405" rtlCol="0" anchor="ctr"/>
            <a:lstStyle/>
            <a:p>
              <a:pPr algn="ctr">
                <a:lnSpc>
                  <a:spcPts val="2082"/>
                </a:lnSpc>
              </a:pPr>
              <a:endParaRPr/>
            </a:p>
          </p:txBody>
        </p:sp>
      </p:grpSp>
      <p:grpSp>
        <p:nvGrpSpPr>
          <p:cNvPr id="9" name="Group 9"/>
          <p:cNvGrpSpPr/>
          <p:nvPr/>
        </p:nvGrpSpPr>
        <p:grpSpPr>
          <a:xfrm>
            <a:off x="205482" y="26878"/>
            <a:ext cx="4224740" cy="1753889"/>
            <a:chOff x="0" y="0"/>
            <a:chExt cx="5632986" cy="2338519"/>
          </a:xfrm>
        </p:grpSpPr>
        <p:sp>
          <p:nvSpPr>
            <p:cNvPr id="10" name="Freeform 10"/>
            <p:cNvSpPr/>
            <p:nvPr/>
          </p:nvSpPr>
          <p:spPr>
            <a:xfrm>
              <a:off x="0" y="460409"/>
              <a:ext cx="1399573" cy="1610971"/>
            </a:xfrm>
            <a:custGeom>
              <a:avLst/>
              <a:gdLst/>
              <a:ahLst/>
              <a:cxnLst/>
              <a:rect l="l" t="t" r="r" b="b"/>
              <a:pathLst>
                <a:path w="1399573" h="1610971">
                  <a:moveTo>
                    <a:pt x="0" y="0"/>
                  </a:moveTo>
                  <a:lnTo>
                    <a:pt x="1399573" y="0"/>
                  </a:lnTo>
                  <a:lnTo>
                    <a:pt x="1399573" y="1610971"/>
                  </a:lnTo>
                  <a:lnTo>
                    <a:pt x="0" y="1610971"/>
                  </a:lnTo>
                  <a:lnTo>
                    <a:pt x="0" y="0"/>
                  </a:lnTo>
                  <a:close/>
                </a:path>
              </a:pathLst>
            </a:custGeom>
            <a:blipFill>
              <a:blip r:embed="rId8"/>
              <a:stretch>
                <a:fillRect l="-1370" r="-1370"/>
              </a:stretch>
            </a:blipFill>
          </p:spPr>
          <p:txBody>
            <a:bodyPr/>
            <a:lstStyle/>
            <a:p>
              <a:endParaRPr lang="en-US"/>
            </a:p>
          </p:txBody>
        </p:sp>
        <p:sp>
          <p:nvSpPr>
            <p:cNvPr id="11" name="Freeform 11"/>
            <p:cNvSpPr/>
            <p:nvPr/>
          </p:nvSpPr>
          <p:spPr>
            <a:xfrm>
              <a:off x="1747233" y="499430"/>
              <a:ext cx="1811481" cy="1610971"/>
            </a:xfrm>
            <a:custGeom>
              <a:avLst/>
              <a:gdLst/>
              <a:ahLst/>
              <a:cxnLst/>
              <a:rect l="l" t="t" r="r" b="b"/>
              <a:pathLst>
                <a:path w="1811481" h="1610971">
                  <a:moveTo>
                    <a:pt x="0" y="0"/>
                  </a:moveTo>
                  <a:lnTo>
                    <a:pt x="1811482" y="0"/>
                  </a:lnTo>
                  <a:lnTo>
                    <a:pt x="1811482" y="1610971"/>
                  </a:lnTo>
                  <a:lnTo>
                    <a:pt x="0" y="1610971"/>
                  </a:lnTo>
                  <a:lnTo>
                    <a:pt x="0" y="0"/>
                  </a:lnTo>
                  <a:close/>
                </a:path>
              </a:pathLst>
            </a:custGeom>
            <a:blipFill>
              <a:blip r:embed="rId9"/>
              <a:stretch>
                <a:fillRect t="-6223" b="-6223"/>
              </a:stretch>
            </a:blipFill>
          </p:spPr>
          <p:txBody>
            <a:bodyPr/>
            <a:lstStyle/>
            <a:p>
              <a:endParaRPr lang="en-US"/>
            </a:p>
          </p:txBody>
        </p:sp>
        <p:sp>
          <p:nvSpPr>
            <p:cNvPr id="12" name="Freeform 12"/>
            <p:cNvSpPr/>
            <p:nvPr/>
          </p:nvSpPr>
          <p:spPr>
            <a:xfrm>
              <a:off x="3618833" y="0"/>
              <a:ext cx="2014153" cy="2338519"/>
            </a:xfrm>
            <a:custGeom>
              <a:avLst/>
              <a:gdLst/>
              <a:ahLst/>
              <a:cxnLst/>
              <a:rect l="l" t="t" r="r" b="b"/>
              <a:pathLst>
                <a:path w="2014153" h="2338519">
                  <a:moveTo>
                    <a:pt x="0" y="0"/>
                  </a:moveTo>
                  <a:lnTo>
                    <a:pt x="2014153" y="0"/>
                  </a:lnTo>
                  <a:lnTo>
                    <a:pt x="2014153" y="2338519"/>
                  </a:lnTo>
                  <a:lnTo>
                    <a:pt x="0" y="2338519"/>
                  </a:lnTo>
                  <a:lnTo>
                    <a:pt x="0" y="0"/>
                  </a:lnTo>
                  <a:close/>
                </a:path>
              </a:pathLst>
            </a:custGeom>
            <a:blipFill>
              <a:blip r:embed="rId10"/>
              <a:stretch>
                <a:fillRect l="-21926" r="-12186" b="-15511"/>
              </a:stretch>
            </a:blipFill>
          </p:spPr>
          <p:txBody>
            <a:bodyPr/>
            <a:lstStyle/>
            <a:p>
              <a:endParaRPr lang="en-US"/>
            </a:p>
          </p:txBody>
        </p:sp>
      </p:grpSp>
      <p:sp>
        <p:nvSpPr>
          <p:cNvPr id="13" name="Freeform 13"/>
          <p:cNvSpPr/>
          <p:nvPr/>
        </p:nvSpPr>
        <p:spPr>
          <a:xfrm>
            <a:off x="1491770" y="2168591"/>
            <a:ext cx="16230600" cy="5660422"/>
          </a:xfrm>
          <a:custGeom>
            <a:avLst/>
            <a:gdLst/>
            <a:ahLst/>
            <a:cxnLst/>
            <a:rect l="l" t="t" r="r" b="b"/>
            <a:pathLst>
              <a:path w="16230600" h="5660422">
                <a:moveTo>
                  <a:pt x="0" y="0"/>
                </a:moveTo>
                <a:lnTo>
                  <a:pt x="16230600" y="0"/>
                </a:lnTo>
                <a:lnTo>
                  <a:pt x="16230600" y="5660422"/>
                </a:lnTo>
                <a:lnTo>
                  <a:pt x="0" y="5660422"/>
                </a:lnTo>
                <a:lnTo>
                  <a:pt x="0" y="0"/>
                </a:lnTo>
                <a:close/>
              </a:path>
            </a:pathLst>
          </a:custGeom>
          <a:blipFill>
            <a:blip r:embed="rId11"/>
            <a:stretch>
              <a:fillRect/>
            </a:stretch>
          </a:blipFill>
        </p:spPr>
        <p:txBody>
          <a:bodyPr/>
          <a:lstStyle/>
          <a:p>
            <a:endParaRPr lang="en-US"/>
          </a:p>
        </p:txBody>
      </p:sp>
      <p:sp>
        <p:nvSpPr>
          <p:cNvPr id="14" name="TextBox 14"/>
          <p:cNvSpPr txBox="1"/>
          <p:nvPr/>
        </p:nvSpPr>
        <p:spPr>
          <a:xfrm>
            <a:off x="3793967" y="3046222"/>
            <a:ext cx="10700066" cy="2888660"/>
          </a:xfrm>
          <a:prstGeom prst="rect">
            <a:avLst/>
          </a:prstGeom>
        </p:spPr>
        <p:txBody>
          <a:bodyPr lIns="0" tIns="0" rIns="0" bIns="0" rtlCol="0" anchor="t">
            <a:spAutoFit/>
          </a:bodyPr>
          <a:lstStyle/>
          <a:p>
            <a:pPr algn="ctr">
              <a:lnSpc>
                <a:spcPts val="20469"/>
              </a:lnSpc>
            </a:pPr>
            <a:r>
              <a:rPr lang="en-US" sz="14620">
                <a:solidFill>
                  <a:srgbClr val="F4570B"/>
                </a:solidFill>
                <a:latin typeface="TAN Tangkiwood"/>
                <a:ea typeface="TAN Tangkiwood"/>
                <a:cs typeface="TAN Tangkiwood"/>
                <a:sym typeface="TAN Tangkiwood"/>
              </a:rPr>
              <a:t>THANK YOU !!!</a:t>
            </a:r>
          </a:p>
        </p:txBody>
      </p:sp>
      <p:sp>
        <p:nvSpPr>
          <p:cNvPr id="15" name="Freeform 15"/>
          <p:cNvSpPr/>
          <p:nvPr/>
        </p:nvSpPr>
        <p:spPr>
          <a:xfrm>
            <a:off x="8452643" y="5143500"/>
            <a:ext cx="7315200" cy="1050729"/>
          </a:xfrm>
          <a:custGeom>
            <a:avLst/>
            <a:gdLst/>
            <a:ahLst/>
            <a:cxnLst/>
            <a:rect l="l" t="t" r="r" b="b"/>
            <a:pathLst>
              <a:path w="7315200" h="1050729">
                <a:moveTo>
                  <a:pt x="0" y="0"/>
                </a:moveTo>
                <a:lnTo>
                  <a:pt x="7315200" y="0"/>
                </a:lnTo>
                <a:lnTo>
                  <a:pt x="7315200" y="1050729"/>
                </a:lnTo>
                <a:lnTo>
                  <a:pt x="0" y="105072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6" name="Freeform 16"/>
          <p:cNvSpPr/>
          <p:nvPr/>
        </p:nvSpPr>
        <p:spPr>
          <a:xfrm>
            <a:off x="2317851" y="7656247"/>
            <a:ext cx="632263" cy="1028070"/>
          </a:xfrm>
          <a:custGeom>
            <a:avLst/>
            <a:gdLst/>
            <a:ahLst/>
            <a:cxnLst/>
            <a:rect l="l" t="t" r="r" b="b"/>
            <a:pathLst>
              <a:path w="632263" h="1028070">
                <a:moveTo>
                  <a:pt x="0" y="0"/>
                </a:moveTo>
                <a:lnTo>
                  <a:pt x="632264" y="0"/>
                </a:lnTo>
                <a:lnTo>
                  <a:pt x="632264" y="1028071"/>
                </a:lnTo>
                <a:lnTo>
                  <a:pt x="0" y="10280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7" name="Group 17"/>
          <p:cNvGrpSpPr/>
          <p:nvPr/>
        </p:nvGrpSpPr>
        <p:grpSpPr>
          <a:xfrm rot="5227577">
            <a:off x="15733570" y="8555976"/>
            <a:ext cx="825810" cy="722584"/>
            <a:chOff x="0" y="0"/>
            <a:chExt cx="812800" cy="711200"/>
          </a:xfrm>
        </p:grpSpPr>
        <p:sp>
          <p:nvSpPr>
            <p:cNvPr id="18" name="Freeform 18"/>
            <p:cNvSpPr/>
            <p:nvPr/>
          </p:nvSpPr>
          <p:spPr>
            <a:xfrm>
              <a:off x="36891" y="54405"/>
              <a:ext cx="739018" cy="656795"/>
            </a:xfrm>
            <a:custGeom>
              <a:avLst/>
              <a:gdLst/>
              <a:ahLst/>
              <a:cxnLst/>
              <a:rect l="l" t="t" r="r" b="b"/>
              <a:pathLst>
                <a:path w="739018" h="656795">
                  <a:moveTo>
                    <a:pt x="416022" y="26992"/>
                  </a:moveTo>
                  <a:lnTo>
                    <a:pt x="729396" y="575398"/>
                  </a:lnTo>
                  <a:cubicBezTo>
                    <a:pt x="739018" y="592236"/>
                    <a:pt x="738949" y="612924"/>
                    <a:pt x="729215" y="629697"/>
                  </a:cubicBezTo>
                  <a:cubicBezTo>
                    <a:pt x="719481" y="646471"/>
                    <a:pt x="701553" y="656795"/>
                    <a:pt x="682160" y="656795"/>
                  </a:cubicBezTo>
                  <a:lnTo>
                    <a:pt x="56858" y="656795"/>
                  </a:lnTo>
                  <a:cubicBezTo>
                    <a:pt x="37465" y="656795"/>
                    <a:pt x="19537" y="646471"/>
                    <a:pt x="9803" y="629697"/>
                  </a:cubicBezTo>
                  <a:cubicBezTo>
                    <a:pt x="69" y="612924"/>
                    <a:pt x="0" y="592236"/>
                    <a:pt x="9622" y="575398"/>
                  </a:cubicBezTo>
                  <a:lnTo>
                    <a:pt x="322996" y="26992"/>
                  </a:lnTo>
                  <a:cubicBezTo>
                    <a:pt x="332534" y="10301"/>
                    <a:pt x="350285" y="0"/>
                    <a:pt x="369509" y="0"/>
                  </a:cubicBezTo>
                  <a:cubicBezTo>
                    <a:pt x="388733" y="0"/>
                    <a:pt x="406484" y="10301"/>
                    <a:pt x="416022" y="26992"/>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19" name="TextBox 19"/>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grpSp>
        <p:nvGrpSpPr>
          <p:cNvPr id="20" name="Group 20"/>
          <p:cNvGrpSpPr/>
          <p:nvPr/>
        </p:nvGrpSpPr>
        <p:grpSpPr>
          <a:xfrm>
            <a:off x="16478392" y="7829013"/>
            <a:ext cx="855305" cy="85530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22" name="TextBox 22"/>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sp>
        <p:nvSpPr>
          <p:cNvPr id="23" name="Freeform 23"/>
          <p:cNvSpPr/>
          <p:nvPr/>
        </p:nvSpPr>
        <p:spPr>
          <a:xfrm>
            <a:off x="15767843" y="7277227"/>
            <a:ext cx="2276403" cy="979438"/>
          </a:xfrm>
          <a:custGeom>
            <a:avLst/>
            <a:gdLst/>
            <a:ahLst/>
            <a:cxnLst/>
            <a:rect l="l" t="t" r="r" b="b"/>
            <a:pathLst>
              <a:path w="2276403" h="979438">
                <a:moveTo>
                  <a:pt x="0" y="0"/>
                </a:moveTo>
                <a:lnTo>
                  <a:pt x="2276404" y="0"/>
                </a:lnTo>
                <a:lnTo>
                  <a:pt x="2276404" y="979438"/>
                </a:lnTo>
                <a:lnTo>
                  <a:pt x="0" y="979438"/>
                </a:lnTo>
                <a:lnTo>
                  <a:pt x="0" y="0"/>
                </a:lnTo>
                <a:close/>
              </a:path>
            </a:pathLst>
          </a:custGeom>
          <a:blipFill>
            <a:blip r:embed="rId14"/>
            <a:stretch>
              <a:fillRect t="-66209" b="-66209"/>
            </a:stretch>
          </a:blipFill>
        </p:spPr>
        <p:txBody>
          <a:bodyPr/>
          <a:lstStyle/>
          <a:p>
            <a:endParaRPr lang="en-US"/>
          </a:p>
        </p:txBody>
      </p:sp>
      <p:grpSp>
        <p:nvGrpSpPr>
          <p:cNvPr id="24" name="Group 24"/>
          <p:cNvGrpSpPr/>
          <p:nvPr/>
        </p:nvGrpSpPr>
        <p:grpSpPr>
          <a:xfrm rot="4198944">
            <a:off x="15709693" y="1482853"/>
            <a:ext cx="825810" cy="722584"/>
            <a:chOff x="0" y="0"/>
            <a:chExt cx="812800" cy="711200"/>
          </a:xfrm>
        </p:grpSpPr>
        <p:sp>
          <p:nvSpPr>
            <p:cNvPr id="25" name="Freeform 25"/>
            <p:cNvSpPr/>
            <p:nvPr/>
          </p:nvSpPr>
          <p:spPr>
            <a:xfrm>
              <a:off x="36891" y="54405"/>
              <a:ext cx="739018" cy="656795"/>
            </a:xfrm>
            <a:custGeom>
              <a:avLst/>
              <a:gdLst/>
              <a:ahLst/>
              <a:cxnLst/>
              <a:rect l="l" t="t" r="r" b="b"/>
              <a:pathLst>
                <a:path w="739018" h="656795">
                  <a:moveTo>
                    <a:pt x="416022" y="26992"/>
                  </a:moveTo>
                  <a:lnTo>
                    <a:pt x="729396" y="575398"/>
                  </a:lnTo>
                  <a:cubicBezTo>
                    <a:pt x="739018" y="592236"/>
                    <a:pt x="738949" y="612924"/>
                    <a:pt x="729215" y="629697"/>
                  </a:cubicBezTo>
                  <a:cubicBezTo>
                    <a:pt x="719481" y="646471"/>
                    <a:pt x="701553" y="656795"/>
                    <a:pt x="682160" y="656795"/>
                  </a:cubicBezTo>
                  <a:lnTo>
                    <a:pt x="56858" y="656795"/>
                  </a:lnTo>
                  <a:cubicBezTo>
                    <a:pt x="37465" y="656795"/>
                    <a:pt x="19537" y="646471"/>
                    <a:pt x="9803" y="629697"/>
                  </a:cubicBezTo>
                  <a:cubicBezTo>
                    <a:pt x="69" y="612924"/>
                    <a:pt x="0" y="592236"/>
                    <a:pt x="9622" y="575398"/>
                  </a:cubicBezTo>
                  <a:lnTo>
                    <a:pt x="322996" y="26992"/>
                  </a:lnTo>
                  <a:cubicBezTo>
                    <a:pt x="332534" y="10301"/>
                    <a:pt x="350285" y="0"/>
                    <a:pt x="369509" y="0"/>
                  </a:cubicBezTo>
                  <a:cubicBezTo>
                    <a:pt x="388733" y="0"/>
                    <a:pt x="406484" y="10301"/>
                    <a:pt x="416022" y="26992"/>
                  </a:cubicBezTo>
                  <a:close/>
                </a:path>
              </a:pathLst>
            </a:custGeom>
            <a:gradFill rotWithShape="1">
              <a:gsLst>
                <a:gs pos="0">
                  <a:srgbClr val="FFBD59">
                    <a:alpha val="100000"/>
                  </a:srgbClr>
                </a:gs>
                <a:gs pos="100000">
                  <a:srgbClr val="FF9035">
                    <a:alpha val="100000"/>
                  </a:srgbClr>
                </a:gs>
              </a:gsLst>
              <a:path path="circle">
                <a:fillToRect l="50000" t="50000" r="50000" b="50000"/>
              </a:path>
            </a:gradFill>
            <a:ln cap="sq">
              <a:noFill/>
              <a:prstDash val="solid"/>
              <a:miter/>
            </a:ln>
          </p:spPr>
          <p:txBody>
            <a:bodyPr/>
            <a:lstStyle/>
            <a:p>
              <a:endParaRPr lang="en-US"/>
            </a:p>
          </p:txBody>
        </p:sp>
        <p:sp>
          <p:nvSpPr>
            <p:cNvPr id="26" name="TextBox 26"/>
            <p:cNvSpPr txBox="1"/>
            <p:nvPr/>
          </p:nvSpPr>
          <p:spPr>
            <a:xfrm>
              <a:off x="127000" y="254000"/>
              <a:ext cx="558800" cy="406400"/>
            </a:xfrm>
            <a:prstGeom prst="rect">
              <a:avLst/>
            </a:prstGeom>
          </p:spPr>
          <p:txBody>
            <a:bodyPr lIns="50800" tIns="50800" rIns="50800" bIns="50800" rtlCol="0" anchor="ctr"/>
            <a:lstStyle/>
            <a:p>
              <a:pPr algn="ctr">
                <a:lnSpc>
                  <a:spcPts val="3500"/>
                </a:lnSpc>
              </a:pPr>
              <a:endParaRPr/>
            </a:p>
          </p:txBody>
        </p:sp>
      </p:grpSp>
      <p:grpSp>
        <p:nvGrpSpPr>
          <p:cNvPr id="27" name="Group 27"/>
          <p:cNvGrpSpPr/>
          <p:nvPr/>
        </p:nvGrpSpPr>
        <p:grpSpPr>
          <a:xfrm>
            <a:off x="14762040" y="516395"/>
            <a:ext cx="512305" cy="512305"/>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BD59">
                    <a:alpha val="100000"/>
                  </a:srgbClr>
                </a:gs>
                <a:gs pos="33333">
                  <a:srgbClr val="FFBD59">
                    <a:alpha val="100000"/>
                  </a:srgbClr>
                </a:gs>
                <a:gs pos="66667">
                  <a:srgbClr val="FF9035">
                    <a:alpha val="100000"/>
                  </a:srgbClr>
                </a:gs>
                <a:gs pos="100000">
                  <a:srgbClr val="FF9035">
                    <a:alpha val="100000"/>
                  </a:srgbClr>
                </a:gs>
              </a:gsLst>
              <a:path path="circle">
                <a:fillToRect r="100000" b="100000"/>
              </a:path>
              <a:tileRect l="-100000" t="-100000"/>
            </a:gradFill>
            <a:ln cap="sq">
              <a:noFill/>
              <a:prstDash val="solid"/>
              <a:miter/>
            </a:ln>
          </p:spPr>
          <p:txBody>
            <a:bodyPr/>
            <a:lstStyle/>
            <a:p>
              <a:endParaRPr lang="en-US"/>
            </a:p>
          </p:txBody>
        </p:sp>
        <p:sp>
          <p:nvSpPr>
            <p:cNvPr id="29" name="TextBox 29"/>
            <p:cNvSpPr txBox="1"/>
            <p:nvPr/>
          </p:nvSpPr>
          <p:spPr>
            <a:xfrm>
              <a:off x="76200" y="0"/>
              <a:ext cx="660400" cy="736600"/>
            </a:xfrm>
            <a:prstGeom prst="rect">
              <a:avLst/>
            </a:prstGeom>
          </p:spPr>
          <p:txBody>
            <a:bodyPr lIns="50800" tIns="50800" rIns="50800" bIns="50800" rtlCol="0" anchor="ctr"/>
            <a:lstStyle/>
            <a:p>
              <a:pPr algn="ctr">
                <a:lnSpc>
                  <a:spcPts val="3500"/>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1034</Words>
  <Application>Microsoft Macintosh PowerPoint</Application>
  <PresentationFormat>Custom</PresentationFormat>
  <Paragraphs>154</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League Spartan</vt:lpstr>
      <vt:lpstr>Arial</vt:lpstr>
      <vt:lpstr>TAN Tangkiwood</vt:lpstr>
      <vt:lpstr>Times New Roman</vt:lpstr>
      <vt:lpstr>Poppins Bold</vt:lpstr>
      <vt:lpstr>Poppins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TECHNOVOLT</dc:title>
  <cp:lastModifiedBy>HUMAIDA</cp:lastModifiedBy>
  <cp:revision>2</cp:revision>
  <dcterms:created xsi:type="dcterms:W3CDTF">2006-08-16T00:00:00Z</dcterms:created>
  <dcterms:modified xsi:type="dcterms:W3CDTF">2025-06-23T08:19:58Z</dcterms:modified>
  <dc:identifier>DAGpMaJolyM</dc:identifier>
</cp:coreProperties>
</file>